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263" r:id="rId2"/>
    <p:sldId id="265" r:id="rId3"/>
    <p:sldId id="286" r:id="rId4"/>
    <p:sldId id="288" r:id="rId5"/>
    <p:sldId id="289" r:id="rId6"/>
    <p:sldId id="290" r:id="rId7"/>
    <p:sldId id="291" r:id="rId8"/>
    <p:sldId id="292" r:id="rId9"/>
    <p:sldId id="287" r:id="rId10"/>
    <p:sldId id="273" r:id="rId11"/>
    <p:sldId id="262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93" r:id="rId32"/>
    <p:sldId id="294" r:id="rId3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B4E3"/>
    <a:srgbClr val="0073AE"/>
    <a:srgbClr val="004578"/>
    <a:srgbClr val="CBE0EB"/>
    <a:srgbClr val="D8F0FA"/>
    <a:srgbClr val="F3F1E5"/>
    <a:srgbClr val="B2D5D7"/>
    <a:srgbClr val="5B9BD5"/>
    <a:srgbClr val="2CB6C0"/>
    <a:srgbClr val="EE74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96"/>
    <p:restoredTop sz="95915"/>
  </p:normalViewPr>
  <p:slideViewPr>
    <p:cSldViewPr snapToGrid="0" snapToObjects="1">
      <p:cViewPr varScale="1">
        <p:scale>
          <a:sx n="146" d="100"/>
          <a:sy n="146" d="100"/>
        </p:scale>
        <p:origin x="3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328D45-CD78-E946-97C3-593DC6155472}" type="datetimeFigureOut">
              <a:rPr lang="en-US" smtClean="0"/>
              <a:t>5/21/24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362D4-5DD5-1441-A093-8EF5773AF7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180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8DF8A-AB1F-D248-BC54-8FFF304703D0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5232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8C9CBB-56BA-D142-9CD6-7FCD2E89CD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</a:blip>
          <a:srcRect l="7293" t="-1536" r="32247" b="3262"/>
          <a:stretch/>
        </p:blipFill>
        <p:spPr>
          <a:xfrm rot="5400000">
            <a:off x="1608362" y="-1608363"/>
            <a:ext cx="5143500" cy="8360226"/>
          </a:xfrm>
          <a:prstGeom prst="rect">
            <a:avLst/>
          </a:prstGeom>
        </p:spPr>
      </p:pic>
      <p:sp>
        <p:nvSpPr>
          <p:cNvPr id="16" name="Snip Single Corner Rectangle 15">
            <a:extLst>
              <a:ext uri="{FF2B5EF4-FFF2-40B4-BE49-F238E27FC236}">
                <a16:creationId xmlns:a16="http://schemas.microsoft.com/office/drawing/2014/main" id="{4F42A90F-4B13-5545-8C5D-39D422D1B6B6}"/>
              </a:ext>
            </a:extLst>
          </p:cNvPr>
          <p:cNvSpPr/>
          <p:nvPr userDrawn="1"/>
        </p:nvSpPr>
        <p:spPr>
          <a:xfrm>
            <a:off x="-2255" y="0"/>
            <a:ext cx="8116389" cy="5143500"/>
          </a:xfrm>
          <a:prstGeom prst="snip1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1015957-F898-F341-96AA-CD4C9DEE6915}"/>
              </a:ext>
            </a:extLst>
          </p:cNvPr>
          <p:cNvGrpSpPr/>
          <p:nvPr userDrawn="1"/>
        </p:nvGrpSpPr>
        <p:grpSpPr>
          <a:xfrm>
            <a:off x="7239485" y="0"/>
            <a:ext cx="1961158" cy="5143501"/>
            <a:chOff x="7239485" y="0"/>
            <a:chExt cx="1961158" cy="5143501"/>
          </a:xfrm>
        </p:grpSpPr>
        <p:sp>
          <p:nvSpPr>
            <p:cNvPr id="35" name="Snip Single Corner Rectangle 34">
              <a:extLst>
                <a:ext uri="{FF2B5EF4-FFF2-40B4-BE49-F238E27FC236}">
                  <a16:creationId xmlns:a16="http://schemas.microsoft.com/office/drawing/2014/main" id="{2A3DA995-B02E-9147-B547-CE3989931016}"/>
                </a:ext>
              </a:extLst>
            </p:cNvPr>
            <p:cNvSpPr/>
            <p:nvPr userDrawn="1"/>
          </p:nvSpPr>
          <p:spPr>
            <a:xfrm flipH="1">
              <a:off x="8037870" y="1"/>
              <a:ext cx="1162773" cy="5143500"/>
            </a:xfrm>
            <a:prstGeom prst="snip1Rect">
              <a:avLst>
                <a:gd name="adj" fmla="val 50000"/>
              </a:avLst>
            </a:prstGeom>
            <a:solidFill>
              <a:srgbClr val="0045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ight Triangle 35">
              <a:extLst>
                <a:ext uri="{FF2B5EF4-FFF2-40B4-BE49-F238E27FC236}">
                  <a16:creationId xmlns:a16="http://schemas.microsoft.com/office/drawing/2014/main" id="{57E901BE-D0E6-A24E-8EBC-CF2F2253D331}"/>
                </a:ext>
              </a:extLst>
            </p:cNvPr>
            <p:cNvSpPr/>
            <p:nvPr userDrawn="1"/>
          </p:nvSpPr>
          <p:spPr>
            <a:xfrm rot="5400000" flipV="1">
              <a:off x="7239485" y="0"/>
              <a:ext cx="1958904" cy="1958904"/>
            </a:xfrm>
            <a:prstGeom prst="rtTriangle">
              <a:avLst/>
            </a:prstGeom>
            <a:solidFill>
              <a:srgbClr val="0045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3681D134-C851-054D-AE71-80FED5B08E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37140" y="200112"/>
            <a:ext cx="931635" cy="526201"/>
          </a:xfrm>
          <a:prstGeom prst="rect">
            <a:avLst/>
          </a:prstGeom>
        </p:spPr>
      </p:pic>
      <p:sp>
        <p:nvSpPr>
          <p:cNvPr id="42" name="Subtitle 2">
            <a:extLst>
              <a:ext uri="{FF2B5EF4-FFF2-40B4-BE49-F238E27FC236}">
                <a16:creationId xmlns:a16="http://schemas.microsoft.com/office/drawing/2014/main" id="{EA6C5E46-002A-964E-8146-08432582847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7333" y="3566931"/>
            <a:ext cx="6898820" cy="904861"/>
          </a:xfrm>
        </p:spPr>
        <p:txBody>
          <a:bodyPr>
            <a:normAutofit/>
          </a:bodyPr>
          <a:lstStyle>
            <a:lvl1pPr marL="0" indent="0" algn="l">
              <a:buNone/>
              <a:defRPr sz="2600" b="1" i="1">
                <a:solidFill>
                  <a:srgbClr val="01B4E3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Placeholder Text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80EA1B85-ABCA-874B-8C49-1798C2FE1B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4470919"/>
            <a:ext cx="6898821" cy="297023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rgbClr val="0073AE"/>
                </a:solidFill>
              </a:defRPr>
            </a:lvl1pPr>
          </a:lstStyle>
          <a:p>
            <a:pPr lvl="0"/>
            <a:r>
              <a:rPr lang="en-US" dirty="0"/>
              <a:t>Placeholder text or delete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BA96F0-1B51-AE49-880A-23E3859FC50E}"/>
              </a:ext>
            </a:extLst>
          </p:cNvPr>
          <p:cNvSpPr/>
          <p:nvPr userDrawn="1"/>
        </p:nvSpPr>
        <p:spPr>
          <a:xfrm>
            <a:off x="-1" y="0"/>
            <a:ext cx="129473" cy="5143500"/>
          </a:xfrm>
          <a:prstGeom prst="rect">
            <a:avLst/>
          </a:prstGeom>
          <a:solidFill>
            <a:srgbClr val="004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1880E1B-2009-A645-A39C-DFB42591620A}"/>
              </a:ext>
            </a:extLst>
          </p:cNvPr>
          <p:cNvSpPr txBox="1">
            <a:spLocks/>
          </p:cNvSpPr>
          <p:nvPr userDrawn="1"/>
        </p:nvSpPr>
        <p:spPr>
          <a:xfrm>
            <a:off x="8049987" y="4805875"/>
            <a:ext cx="1094014" cy="337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None/>
              <a:defRPr sz="21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i="0" dirty="0" err="1">
                <a:solidFill>
                  <a:schemeClr val="bg1"/>
                </a:solidFill>
              </a:rPr>
              <a:t>www.ieee.org</a:t>
            </a:r>
            <a:endParaRPr lang="en-US" sz="800" i="0" dirty="0">
              <a:solidFill>
                <a:schemeClr val="bg1"/>
              </a:solidFill>
            </a:endParaRP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25F9F5B5-9A4A-C147-A14A-863D1D9F200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0498" y="1137684"/>
            <a:ext cx="5159294" cy="158114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 b="1" baseline="0"/>
            </a:lvl1pPr>
          </a:lstStyle>
          <a:p>
            <a:r>
              <a:rPr lang="en-US" dirty="0"/>
              <a:t>Sub-brand Logo, Icon or Image</a:t>
            </a:r>
          </a:p>
        </p:txBody>
      </p:sp>
    </p:spTree>
    <p:extLst>
      <p:ext uri="{BB962C8B-B14F-4D97-AF65-F5344CB8AC3E}">
        <p14:creationId xmlns:p14="http://schemas.microsoft.com/office/powerpoint/2010/main" val="994928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929325"/>
            <a:ext cx="3256822" cy="1628607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369219"/>
            <a:ext cx="3886200" cy="14447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629150" y="1385779"/>
            <a:ext cx="3256822" cy="1427311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5" hasCustomPrompt="1"/>
          </p:nvPr>
        </p:nvSpPr>
        <p:spPr>
          <a:xfrm>
            <a:off x="628650" y="2929325"/>
            <a:ext cx="3886200" cy="1628607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423B85F-611F-D84E-92B9-B014B2FF0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63241"/>
            <a:ext cx="6634132" cy="610390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F3D8F41-F60A-FE49-8FD7-146B6D97358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600" y="933062"/>
            <a:ext cx="7257372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rgbClr val="01B4E3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596008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1" y="1369219"/>
            <a:ext cx="3019523" cy="31746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4" hasCustomPrompt="1"/>
          </p:nvPr>
        </p:nvSpPr>
        <p:spPr>
          <a:xfrm>
            <a:off x="3789577" y="1369219"/>
            <a:ext cx="4096396" cy="3188713"/>
          </a:xfrm>
        </p:spPr>
        <p:txBody>
          <a:bodyPr>
            <a:normAutofit/>
          </a:bodyPr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0621480-2E05-304D-90D5-0074466BCC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63241"/>
            <a:ext cx="6634132" cy="610390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66852DA-5FCA-3C48-B7E0-24647A33D8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600" y="933062"/>
            <a:ext cx="7257372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rgbClr val="01B4E3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D1AB48A7-CCD3-824A-83A4-C7817B6F04C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330" y="4557933"/>
            <a:ext cx="1665703" cy="5292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 baseline="0"/>
            </a:lvl1pPr>
          </a:lstStyle>
          <a:p>
            <a:r>
              <a:rPr lang="en-US" dirty="0"/>
              <a:t>Sub-brand Logo </a:t>
            </a:r>
          </a:p>
        </p:txBody>
      </p:sp>
    </p:spTree>
    <p:extLst>
      <p:ext uri="{BB962C8B-B14F-4D97-AF65-F5344CB8AC3E}">
        <p14:creationId xmlns:p14="http://schemas.microsoft.com/office/powerpoint/2010/main" val="1407724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629150" y="1369219"/>
            <a:ext cx="3256822" cy="3188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3649855"/>
            <a:ext cx="3886200" cy="89401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28650" y="1369219"/>
            <a:ext cx="3886200" cy="2222393"/>
          </a:xfrm>
        </p:spPr>
        <p:txBody>
          <a:bodyPr>
            <a:normAutofit/>
          </a:bodyPr>
          <a:lstStyle>
            <a:lvl1pPr marL="0" indent="0">
              <a:buNone/>
              <a:defRPr sz="900" i="1" baseline="0"/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29E52AC-48BD-114C-A96C-70541DCBE2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63241"/>
            <a:ext cx="6634132" cy="610390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ABE92F0-8379-544C-9853-26997417C41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600" y="933062"/>
            <a:ext cx="7257372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rgbClr val="01B4E3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FDA3FAE0-D3D1-1843-9ADE-85DB24F02EC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330" y="4557933"/>
            <a:ext cx="1665703" cy="5292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 baseline="0"/>
            </a:lvl1pPr>
          </a:lstStyle>
          <a:p>
            <a:r>
              <a:rPr lang="en-US" dirty="0"/>
              <a:t>Sub-brand Logo </a:t>
            </a:r>
          </a:p>
        </p:txBody>
      </p:sp>
    </p:spTree>
    <p:extLst>
      <p:ext uri="{BB962C8B-B14F-4D97-AF65-F5344CB8AC3E}">
        <p14:creationId xmlns:p14="http://schemas.microsoft.com/office/powerpoint/2010/main" val="18389558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2FB1738-29EC-0E4D-93D0-49DC5F2DF7B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330" y="4557933"/>
            <a:ext cx="1665703" cy="5292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 baseline="0"/>
            </a:lvl1pPr>
          </a:lstStyle>
          <a:p>
            <a:r>
              <a:rPr lang="en-US" dirty="0"/>
              <a:t>Sub-brand Logo </a:t>
            </a:r>
          </a:p>
        </p:txBody>
      </p:sp>
    </p:spTree>
    <p:extLst>
      <p:ext uri="{BB962C8B-B14F-4D97-AF65-F5344CB8AC3E}">
        <p14:creationId xmlns:p14="http://schemas.microsoft.com/office/powerpoint/2010/main" val="8441047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2128100"/>
            <a:ext cx="7257322" cy="187895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1369219"/>
            <a:ext cx="7257322" cy="67181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4023778"/>
            <a:ext cx="7257322" cy="497168"/>
          </a:xfrm>
        </p:spPr>
        <p:txBody>
          <a:bodyPr>
            <a:normAutofit/>
          </a:bodyPr>
          <a:lstStyle>
            <a:lvl1pPr marL="0" indent="0">
              <a:buNone/>
              <a:defRPr sz="1400" b="1" i="1">
                <a:solidFill>
                  <a:srgbClr val="0066A1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0A010C0-C937-414F-B4D6-989D04A369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63241"/>
            <a:ext cx="6634132" cy="610390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87F5892-F465-DC49-9737-4DFCCCFAAE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600" y="933062"/>
            <a:ext cx="7257372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rgbClr val="01B4E3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CFE481CE-41B6-9D44-9204-8907CF9C07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330" y="4557933"/>
            <a:ext cx="1665703" cy="5292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 baseline="0"/>
            </a:lvl1pPr>
          </a:lstStyle>
          <a:p>
            <a:r>
              <a:rPr lang="en-US" dirty="0"/>
              <a:t>Sub-brand Logo </a:t>
            </a:r>
          </a:p>
        </p:txBody>
      </p:sp>
    </p:spTree>
    <p:extLst>
      <p:ext uri="{BB962C8B-B14F-4D97-AF65-F5344CB8AC3E}">
        <p14:creationId xmlns:p14="http://schemas.microsoft.com/office/powerpoint/2010/main" val="13278911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Bullets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3004794"/>
            <a:ext cx="3886200" cy="151093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1369219"/>
            <a:ext cx="7257322" cy="1556426"/>
          </a:xfrm>
        </p:spPr>
        <p:txBody>
          <a:bodyPr numCol="2" spcCol="274320">
            <a:normAutofit/>
          </a:bodyPr>
          <a:lstStyle>
            <a:lvl1pPr marL="0" indent="0">
              <a:buNone/>
              <a:defRPr sz="14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629150" y="3004793"/>
            <a:ext cx="3256822" cy="1510936"/>
          </a:xfrm>
        </p:spPr>
        <p:txBody>
          <a:bodyPr>
            <a:normAutofit/>
          </a:bodyPr>
          <a:lstStyle>
            <a:lvl1pPr marL="0" indent="0">
              <a:buNone/>
              <a:defRPr sz="900" i="1" baseline="0"/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843F8A4-18EA-E544-AA3F-489BF4E7C9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63241"/>
            <a:ext cx="6634132" cy="610390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9371046-29F8-4B4F-86CC-821168A1D9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600" y="933062"/>
            <a:ext cx="7257372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rgbClr val="01B4E3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87799CC5-2AC5-8C43-823A-3530CA1E72F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330" y="4557933"/>
            <a:ext cx="1665703" cy="5292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 baseline="0"/>
            </a:lvl1pPr>
          </a:lstStyle>
          <a:p>
            <a:r>
              <a:rPr lang="en-US" dirty="0"/>
              <a:t>Sub-brand Logo </a:t>
            </a:r>
          </a:p>
        </p:txBody>
      </p:sp>
    </p:spTree>
    <p:extLst>
      <p:ext uri="{BB962C8B-B14F-4D97-AF65-F5344CB8AC3E}">
        <p14:creationId xmlns:p14="http://schemas.microsoft.com/office/powerpoint/2010/main" val="6622244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369218"/>
            <a:ext cx="4473353" cy="216583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3599358"/>
            <a:ext cx="4473353" cy="950365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rgbClr val="0066A1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88465" y="1369217"/>
            <a:ext cx="2697508" cy="3180505"/>
          </a:xfrm>
        </p:spPr>
        <p:txBody>
          <a:bodyPr>
            <a:normAutofit/>
          </a:bodyPr>
          <a:lstStyle>
            <a:lvl1pPr marL="0" indent="0">
              <a:buNone/>
              <a:defRPr sz="900" i="1" baseline="0"/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F334513-C7AD-9347-A732-E092B13A3E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63241"/>
            <a:ext cx="6634132" cy="610390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17773B4-3F24-7F42-BD0E-510D539154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600" y="933062"/>
            <a:ext cx="7257372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rgbClr val="01B4E3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68E2EAB6-2D42-8840-B752-CA7550C317B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330" y="4557933"/>
            <a:ext cx="1665703" cy="5292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 baseline="0"/>
            </a:lvl1pPr>
          </a:lstStyle>
          <a:p>
            <a:r>
              <a:rPr lang="en-US" dirty="0"/>
              <a:t>Sub-brand Logo </a:t>
            </a:r>
          </a:p>
        </p:txBody>
      </p:sp>
    </p:spTree>
    <p:extLst>
      <p:ext uri="{BB962C8B-B14F-4D97-AF65-F5344CB8AC3E}">
        <p14:creationId xmlns:p14="http://schemas.microsoft.com/office/powerpoint/2010/main" val="18101107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7FE907A-0B6C-614D-8861-FBA93F1B0A1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330" y="4557933"/>
            <a:ext cx="1665703" cy="5292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 baseline="0"/>
            </a:lvl1pPr>
          </a:lstStyle>
          <a:p>
            <a:r>
              <a:rPr lang="en-US" dirty="0"/>
              <a:t>Sub-brand Logo </a:t>
            </a:r>
          </a:p>
        </p:txBody>
      </p:sp>
    </p:spTree>
    <p:extLst>
      <p:ext uri="{BB962C8B-B14F-4D97-AF65-F5344CB8AC3E}">
        <p14:creationId xmlns:p14="http://schemas.microsoft.com/office/powerpoint/2010/main" val="31437672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807DEF-E54B-C605-0B45-540E8466D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01B23B-2CB1-AABA-DE8D-4ADA48E1B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BB68BC2-46F1-6C08-F772-DA00C51D7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5FB6E-6202-974C-96D4-0D6E8D80538B}" type="datetimeFigureOut">
              <a:rPr lang="fr-FR" smtClean="0"/>
              <a:t>21/05/2024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62AE450-D36A-B2EC-0898-EC3511373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83A7BBA-9E7A-0DA3-59E0-9C533823F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C4F44-96AF-D141-B223-416836D85D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0107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8C9CBB-56BA-D142-9CD6-7FCD2E89CD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</a:blip>
          <a:srcRect l="7293" t="-1536" r="32247" b="3262"/>
          <a:stretch/>
        </p:blipFill>
        <p:spPr>
          <a:xfrm rot="5400000">
            <a:off x="1608362" y="-1608363"/>
            <a:ext cx="5143500" cy="8360226"/>
          </a:xfrm>
          <a:prstGeom prst="rect">
            <a:avLst/>
          </a:prstGeom>
        </p:spPr>
      </p:pic>
      <p:sp>
        <p:nvSpPr>
          <p:cNvPr id="14" name="Snip Single Corner Rectangle 13">
            <a:extLst>
              <a:ext uri="{FF2B5EF4-FFF2-40B4-BE49-F238E27FC236}">
                <a16:creationId xmlns:a16="http://schemas.microsoft.com/office/drawing/2014/main" id="{5C4EB9A0-6BC7-7742-A70D-39678A3FC384}"/>
              </a:ext>
            </a:extLst>
          </p:cNvPr>
          <p:cNvSpPr/>
          <p:nvPr userDrawn="1"/>
        </p:nvSpPr>
        <p:spPr>
          <a:xfrm>
            <a:off x="-2255" y="0"/>
            <a:ext cx="8116389" cy="5143500"/>
          </a:xfrm>
          <a:prstGeom prst="snip1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1015957-F898-F341-96AA-CD4C9DEE6915}"/>
              </a:ext>
            </a:extLst>
          </p:cNvPr>
          <p:cNvGrpSpPr/>
          <p:nvPr userDrawn="1"/>
        </p:nvGrpSpPr>
        <p:grpSpPr>
          <a:xfrm>
            <a:off x="7239485" y="0"/>
            <a:ext cx="1961158" cy="5143501"/>
            <a:chOff x="7239485" y="0"/>
            <a:chExt cx="1961158" cy="5143501"/>
          </a:xfrm>
        </p:grpSpPr>
        <p:sp>
          <p:nvSpPr>
            <p:cNvPr id="35" name="Snip Single Corner Rectangle 34">
              <a:extLst>
                <a:ext uri="{FF2B5EF4-FFF2-40B4-BE49-F238E27FC236}">
                  <a16:creationId xmlns:a16="http://schemas.microsoft.com/office/drawing/2014/main" id="{2A3DA995-B02E-9147-B547-CE3989931016}"/>
                </a:ext>
              </a:extLst>
            </p:cNvPr>
            <p:cNvSpPr/>
            <p:nvPr userDrawn="1"/>
          </p:nvSpPr>
          <p:spPr>
            <a:xfrm flipH="1">
              <a:off x="8037870" y="1"/>
              <a:ext cx="1162773" cy="5143500"/>
            </a:xfrm>
            <a:prstGeom prst="snip1Rect">
              <a:avLst>
                <a:gd name="adj" fmla="val 50000"/>
              </a:avLst>
            </a:prstGeom>
            <a:solidFill>
              <a:srgbClr val="0045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ight Triangle 35">
              <a:extLst>
                <a:ext uri="{FF2B5EF4-FFF2-40B4-BE49-F238E27FC236}">
                  <a16:creationId xmlns:a16="http://schemas.microsoft.com/office/drawing/2014/main" id="{57E901BE-D0E6-A24E-8EBC-CF2F2253D331}"/>
                </a:ext>
              </a:extLst>
            </p:cNvPr>
            <p:cNvSpPr/>
            <p:nvPr userDrawn="1"/>
          </p:nvSpPr>
          <p:spPr>
            <a:xfrm rot="5400000" flipV="1">
              <a:off x="7239485" y="0"/>
              <a:ext cx="1958904" cy="1958904"/>
            </a:xfrm>
            <a:prstGeom prst="rtTriangle">
              <a:avLst/>
            </a:prstGeom>
            <a:solidFill>
              <a:srgbClr val="0045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3681D134-C851-054D-AE71-80FED5B08E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37140" y="200112"/>
            <a:ext cx="931635" cy="526201"/>
          </a:xfrm>
          <a:prstGeom prst="rect">
            <a:avLst/>
          </a:prstGeom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83F85E39-8DC6-4541-AE75-979B7FA146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7333" y="1954061"/>
            <a:ext cx="6898820" cy="946914"/>
          </a:xfrm>
        </p:spPr>
        <p:txBody>
          <a:bodyPr anchor="b">
            <a:normAutofit/>
          </a:bodyPr>
          <a:lstStyle>
            <a:lvl1pPr algn="l">
              <a:defRPr sz="3300" i="0">
                <a:solidFill>
                  <a:srgbClr val="0073AE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EA6C5E46-002A-964E-8146-08432582847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7333" y="2970031"/>
            <a:ext cx="6898820" cy="956810"/>
          </a:xfrm>
        </p:spPr>
        <p:txBody>
          <a:bodyPr>
            <a:normAutofit/>
          </a:bodyPr>
          <a:lstStyle>
            <a:lvl1pPr marL="0" indent="0" algn="l">
              <a:buNone/>
              <a:defRPr sz="2500" b="1" i="1">
                <a:solidFill>
                  <a:srgbClr val="01B4E3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80EA1B85-ABCA-874B-8C49-1798C2FE1B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4470919"/>
            <a:ext cx="6898821" cy="297023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rgbClr val="0073AE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BA96F0-1B51-AE49-880A-23E3859FC50E}"/>
              </a:ext>
            </a:extLst>
          </p:cNvPr>
          <p:cNvSpPr/>
          <p:nvPr userDrawn="1"/>
        </p:nvSpPr>
        <p:spPr>
          <a:xfrm>
            <a:off x="-1" y="0"/>
            <a:ext cx="129473" cy="5143500"/>
          </a:xfrm>
          <a:prstGeom prst="rect">
            <a:avLst/>
          </a:prstGeom>
          <a:solidFill>
            <a:srgbClr val="004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1880E1B-2009-A645-A39C-DFB42591620A}"/>
              </a:ext>
            </a:extLst>
          </p:cNvPr>
          <p:cNvSpPr txBox="1">
            <a:spLocks/>
          </p:cNvSpPr>
          <p:nvPr userDrawn="1"/>
        </p:nvSpPr>
        <p:spPr>
          <a:xfrm>
            <a:off x="8049987" y="4805875"/>
            <a:ext cx="1094014" cy="337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None/>
              <a:defRPr sz="21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i="0" dirty="0" err="1">
                <a:solidFill>
                  <a:schemeClr val="bg1"/>
                </a:solidFill>
              </a:rPr>
              <a:t>www.ieee.org</a:t>
            </a:r>
            <a:endParaRPr lang="en-US" sz="900" i="0" dirty="0">
              <a:solidFill>
                <a:schemeClr val="bg1"/>
              </a:solidFill>
            </a:endParaRPr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627063" y="627063"/>
            <a:ext cx="2203450" cy="901112"/>
          </a:xfrm>
        </p:spPr>
        <p:txBody>
          <a:bodyPr anchor="ctr"/>
          <a:lstStyle>
            <a:lvl1pPr marL="0" indent="0" algn="ctr">
              <a:buNone/>
              <a:defRPr b="1" baseline="0"/>
            </a:lvl1pPr>
          </a:lstStyle>
          <a:p>
            <a:r>
              <a:rPr lang="en-US" dirty="0"/>
              <a:t>Sub-brand Logo 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4E0EA5B4-2A13-5945-AE96-0E29FD3F5A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</a:blip>
          <a:srcRect l="3023" t="22335" r="2942" b="24768"/>
          <a:stretch/>
        </p:blipFill>
        <p:spPr>
          <a:xfrm rot="10800000">
            <a:off x="-1" y="0"/>
            <a:ext cx="9143999" cy="5143500"/>
          </a:xfrm>
          <a:prstGeom prst="rect">
            <a:avLst/>
          </a:prstGeom>
        </p:spPr>
      </p:pic>
      <p:sp>
        <p:nvSpPr>
          <p:cNvPr id="17" name="Snip Single Corner Rectangle 16">
            <a:extLst>
              <a:ext uri="{FF2B5EF4-FFF2-40B4-BE49-F238E27FC236}">
                <a16:creationId xmlns:a16="http://schemas.microsoft.com/office/drawing/2014/main" id="{B7E9D976-E311-B641-978A-11C6FFF87F74}"/>
              </a:ext>
            </a:extLst>
          </p:cNvPr>
          <p:cNvSpPr/>
          <p:nvPr userDrawn="1"/>
        </p:nvSpPr>
        <p:spPr>
          <a:xfrm>
            <a:off x="-2255" y="0"/>
            <a:ext cx="8116389" cy="5143500"/>
          </a:xfrm>
          <a:prstGeom prst="snip1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7332" y="1796694"/>
            <a:ext cx="6862040" cy="522983"/>
          </a:xfrm>
        </p:spPr>
        <p:txBody>
          <a:bodyPr anchor="b">
            <a:normAutofit/>
          </a:bodyPr>
          <a:lstStyle>
            <a:lvl1pPr algn="l">
              <a:defRPr sz="3300" i="0">
                <a:solidFill>
                  <a:srgbClr val="0073AE"/>
                </a:solidFill>
              </a:defRPr>
            </a:lvl1pPr>
          </a:lstStyle>
          <a:p>
            <a:r>
              <a:rPr lang="en-US" dirty="0"/>
              <a:t>Divider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7331" y="2388734"/>
            <a:ext cx="6862040" cy="956810"/>
          </a:xfrm>
        </p:spPr>
        <p:txBody>
          <a:bodyPr>
            <a:normAutofit/>
          </a:bodyPr>
          <a:lstStyle>
            <a:lvl1pPr marL="0" indent="0" algn="l">
              <a:buNone/>
              <a:defRPr sz="2100" b="1" i="1">
                <a:solidFill>
                  <a:srgbClr val="01B4E3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A63398-9A0A-8E41-B673-3FA96B4B5B68}"/>
              </a:ext>
            </a:extLst>
          </p:cNvPr>
          <p:cNvSpPr/>
          <p:nvPr userDrawn="1"/>
        </p:nvSpPr>
        <p:spPr>
          <a:xfrm>
            <a:off x="-1" y="0"/>
            <a:ext cx="129473" cy="5143500"/>
          </a:xfrm>
          <a:prstGeom prst="rect">
            <a:avLst/>
          </a:prstGeom>
          <a:solidFill>
            <a:srgbClr val="004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627331" y="197646"/>
            <a:ext cx="1760992" cy="74180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 baseline="0"/>
            </a:lvl1pPr>
          </a:lstStyle>
          <a:p>
            <a:r>
              <a:rPr lang="en-US" dirty="0"/>
              <a:t>Sub-brand Logo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015957-F898-F341-96AA-CD4C9DEE6915}"/>
              </a:ext>
            </a:extLst>
          </p:cNvPr>
          <p:cNvGrpSpPr/>
          <p:nvPr userDrawn="1"/>
        </p:nvGrpSpPr>
        <p:grpSpPr>
          <a:xfrm>
            <a:off x="7239485" y="0"/>
            <a:ext cx="1961158" cy="5143501"/>
            <a:chOff x="7239485" y="0"/>
            <a:chExt cx="1961158" cy="5143501"/>
          </a:xfrm>
        </p:grpSpPr>
        <p:sp>
          <p:nvSpPr>
            <p:cNvPr id="13" name="Snip Single Corner Rectangle 12">
              <a:extLst>
                <a:ext uri="{FF2B5EF4-FFF2-40B4-BE49-F238E27FC236}">
                  <a16:creationId xmlns:a16="http://schemas.microsoft.com/office/drawing/2014/main" id="{2A3DA995-B02E-9147-B547-CE3989931016}"/>
                </a:ext>
              </a:extLst>
            </p:cNvPr>
            <p:cNvSpPr/>
            <p:nvPr userDrawn="1"/>
          </p:nvSpPr>
          <p:spPr>
            <a:xfrm flipH="1">
              <a:off x="8037870" y="1"/>
              <a:ext cx="1162773" cy="5143500"/>
            </a:xfrm>
            <a:prstGeom prst="snip1Rect">
              <a:avLst>
                <a:gd name="adj" fmla="val 50000"/>
              </a:avLst>
            </a:prstGeom>
            <a:solidFill>
              <a:srgbClr val="0045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Triangle 13">
              <a:extLst>
                <a:ext uri="{FF2B5EF4-FFF2-40B4-BE49-F238E27FC236}">
                  <a16:creationId xmlns:a16="http://schemas.microsoft.com/office/drawing/2014/main" id="{57E901BE-D0E6-A24E-8EBC-CF2F2253D331}"/>
                </a:ext>
              </a:extLst>
            </p:cNvPr>
            <p:cNvSpPr/>
            <p:nvPr userDrawn="1"/>
          </p:nvSpPr>
          <p:spPr>
            <a:xfrm rot="5400000" flipV="1">
              <a:off x="7239485" y="0"/>
              <a:ext cx="1958904" cy="1958904"/>
            </a:xfrm>
            <a:prstGeom prst="rtTriangle">
              <a:avLst/>
            </a:prstGeom>
            <a:solidFill>
              <a:srgbClr val="0045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681D134-C851-054D-AE71-80FED5B08E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37140" y="200112"/>
            <a:ext cx="931635" cy="526201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1880E1B-2009-A645-A39C-DFB42591620A}"/>
              </a:ext>
            </a:extLst>
          </p:cNvPr>
          <p:cNvSpPr txBox="1">
            <a:spLocks/>
          </p:cNvSpPr>
          <p:nvPr userDrawn="1"/>
        </p:nvSpPr>
        <p:spPr>
          <a:xfrm>
            <a:off x="8049987" y="4805875"/>
            <a:ext cx="1094014" cy="337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None/>
              <a:defRPr sz="21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i="0" dirty="0" err="1">
                <a:solidFill>
                  <a:schemeClr val="bg1"/>
                </a:solidFill>
              </a:rPr>
              <a:t>www.ieee.org</a:t>
            </a:r>
            <a:endParaRPr lang="en-US" sz="900" i="0" dirty="0">
              <a:solidFill>
                <a:schemeClr val="bg1"/>
              </a:solidFill>
            </a:endParaRPr>
          </a:p>
        </p:txBody>
      </p:sp>
      <p:sp>
        <p:nvSpPr>
          <p:cNvPr id="22" name="Slide Number Placeholder 25"/>
          <p:cNvSpPr>
            <a:spLocks noGrp="1"/>
          </p:cNvSpPr>
          <p:nvPr>
            <p:ph type="sldNum" sz="quarter" idx="4"/>
          </p:nvPr>
        </p:nvSpPr>
        <p:spPr>
          <a:xfrm>
            <a:off x="222245" y="4782578"/>
            <a:ext cx="31358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0066A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607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8650" y="1369219"/>
            <a:ext cx="7192736" cy="31324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7D3293-C8E3-8B4D-849D-84C3442398B6}"/>
              </a:ext>
            </a:extLst>
          </p:cNvPr>
          <p:cNvSpPr/>
          <p:nvPr userDrawn="1"/>
        </p:nvSpPr>
        <p:spPr>
          <a:xfrm>
            <a:off x="-1" y="0"/>
            <a:ext cx="129473" cy="5143500"/>
          </a:xfrm>
          <a:prstGeom prst="rect">
            <a:avLst/>
          </a:prstGeom>
          <a:solidFill>
            <a:srgbClr val="004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08BC2F-A6A3-8A4F-9078-CD37F7CCE4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622" y="197647"/>
            <a:ext cx="957445" cy="534388"/>
          </a:xfrm>
          <a:prstGeom prst="rect">
            <a:avLst/>
          </a:prstGeom>
        </p:spPr>
      </p:pic>
      <p:sp>
        <p:nvSpPr>
          <p:cNvPr id="12" name="Slide Number Placeholder 25">
            <a:extLst>
              <a:ext uri="{FF2B5EF4-FFF2-40B4-BE49-F238E27FC236}">
                <a16:creationId xmlns:a16="http://schemas.microsoft.com/office/drawing/2014/main" id="{90367293-C8F2-4440-841B-88BAEA1AD5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2245" y="4782578"/>
            <a:ext cx="31358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0066A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‹N°›</a:t>
            </a:fld>
            <a:r>
              <a:rPr lang="en-US" dirty="0"/>
              <a:t>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95C4EE3-8D25-6E4C-8D67-76BDD58F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63241"/>
            <a:ext cx="6634132" cy="610390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79AED3-8035-244E-BACE-D9A32AFE55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600" y="933062"/>
            <a:ext cx="7257372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rgbClr val="01B4E3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8D676D64-F0B0-FE4A-B268-AB527DCBD90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330" y="4557933"/>
            <a:ext cx="1665703" cy="5292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 baseline="0"/>
            </a:lvl1pPr>
          </a:lstStyle>
          <a:p>
            <a:r>
              <a:rPr lang="en-US" dirty="0"/>
              <a:t>Sub-brand Logo </a:t>
            </a:r>
          </a:p>
        </p:txBody>
      </p:sp>
    </p:spTree>
    <p:extLst>
      <p:ext uri="{BB962C8B-B14F-4D97-AF65-F5344CB8AC3E}">
        <p14:creationId xmlns:p14="http://schemas.microsoft.com/office/powerpoint/2010/main" val="3460207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369218"/>
            <a:ext cx="3401699" cy="31465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4093323" y="1369218"/>
            <a:ext cx="3792649" cy="314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28AD0A7-181F-A042-BA08-F9B0155F5B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63241"/>
            <a:ext cx="6634132" cy="610390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510ABD9-D541-A546-BDA1-282FD17854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600" y="933062"/>
            <a:ext cx="7257372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rgbClr val="01B4E3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00ED9FB8-9485-2545-93CF-E6B47AEF1B8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330" y="4557933"/>
            <a:ext cx="1665703" cy="5292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 baseline="0"/>
            </a:lvl1pPr>
          </a:lstStyle>
          <a:p>
            <a:r>
              <a:rPr lang="en-US" dirty="0"/>
              <a:t>Sub-brand Logo </a:t>
            </a:r>
          </a:p>
        </p:txBody>
      </p:sp>
    </p:spTree>
    <p:extLst>
      <p:ext uri="{BB962C8B-B14F-4D97-AF65-F5344CB8AC3E}">
        <p14:creationId xmlns:p14="http://schemas.microsoft.com/office/powerpoint/2010/main" val="1735858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268050" y="1369219"/>
            <a:ext cx="3617922" cy="3188713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369218"/>
            <a:ext cx="3518183" cy="317464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34FA29-FF78-4247-B422-9CB3C156CD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63241"/>
            <a:ext cx="6634132" cy="610390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21A0F07-0A01-604D-A10A-32D1FE0D12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600" y="933062"/>
            <a:ext cx="7257372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rgbClr val="01B4E3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2AECC975-C7CA-874B-876A-9AE7B23A075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330" y="4557933"/>
            <a:ext cx="1665703" cy="5292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 baseline="0"/>
            </a:lvl1pPr>
          </a:lstStyle>
          <a:p>
            <a:r>
              <a:rPr lang="en-US" dirty="0"/>
              <a:t>Sub-brand Logo </a:t>
            </a:r>
          </a:p>
        </p:txBody>
      </p:sp>
    </p:spTree>
    <p:extLst>
      <p:ext uri="{BB962C8B-B14F-4D97-AF65-F5344CB8AC3E}">
        <p14:creationId xmlns:p14="http://schemas.microsoft.com/office/powerpoint/2010/main" val="407120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122444" y="3028586"/>
            <a:ext cx="3763528" cy="1496819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369219"/>
            <a:ext cx="3413347" cy="31183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122444" y="1369219"/>
            <a:ext cx="3763528" cy="1572004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9950B52-7DDE-B041-8DAF-12315E820D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63241"/>
            <a:ext cx="6634132" cy="610390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6D56426-0BE2-154F-BFC0-7B413620353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600" y="933062"/>
            <a:ext cx="7257372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rgbClr val="01B4E3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C4BDD425-4C83-F24D-8172-3994E15A7AB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330" y="4557933"/>
            <a:ext cx="1665703" cy="5292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 baseline="0"/>
            </a:lvl1pPr>
          </a:lstStyle>
          <a:p>
            <a:r>
              <a:rPr lang="en-US" dirty="0"/>
              <a:t>Sub-brand Logo </a:t>
            </a:r>
          </a:p>
        </p:txBody>
      </p:sp>
    </p:spTree>
    <p:extLst>
      <p:ext uri="{BB962C8B-B14F-4D97-AF65-F5344CB8AC3E}">
        <p14:creationId xmlns:p14="http://schemas.microsoft.com/office/powerpoint/2010/main" val="1355144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268049" y="2195725"/>
            <a:ext cx="3617923" cy="2362208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369219"/>
            <a:ext cx="3582249" cy="31887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268049" y="1369219"/>
            <a:ext cx="3617923" cy="758882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.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163C31-F925-444C-8BE7-3A845791C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63241"/>
            <a:ext cx="6634132" cy="610390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B9B7C62-A98B-D64A-B870-B0BE17030CA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600" y="933062"/>
            <a:ext cx="7257372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rgbClr val="01B4E3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20E46EFD-CF71-BA46-ADD6-19823EAC8DA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330" y="4557933"/>
            <a:ext cx="1665703" cy="5292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 baseline="0"/>
            </a:lvl1pPr>
          </a:lstStyle>
          <a:p>
            <a:r>
              <a:rPr lang="en-US" dirty="0"/>
              <a:t>Sub-brand Logo </a:t>
            </a:r>
          </a:p>
        </p:txBody>
      </p:sp>
    </p:spTree>
    <p:extLst>
      <p:ext uri="{BB962C8B-B14F-4D97-AF65-F5344CB8AC3E}">
        <p14:creationId xmlns:p14="http://schemas.microsoft.com/office/powerpoint/2010/main" val="597545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Text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8650" y="1361923"/>
            <a:ext cx="3314336" cy="3181942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3999772" y="2320132"/>
            <a:ext cx="3886200" cy="225186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999772" y="1369218"/>
            <a:ext cx="3886200" cy="867275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4E73C23-9D23-E345-84C3-69AEBC32B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63241"/>
            <a:ext cx="6634132" cy="610390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7608F67-A8D0-9945-9B5D-2D542DDCEF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600" y="933062"/>
            <a:ext cx="7257372" cy="267632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rgbClr val="01B4E3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6B43012C-D118-D14F-AF93-458F0A86775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330" y="4557933"/>
            <a:ext cx="1665703" cy="5292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 baseline="0"/>
            </a:lvl1pPr>
          </a:lstStyle>
          <a:p>
            <a:r>
              <a:rPr lang="en-US" dirty="0"/>
              <a:t>Sub-brand Logo </a:t>
            </a:r>
          </a:p>
        </p:txBody>
      </p:sp>
    </p:spTree>
    <p:extLst>
      <p:ext uri="{BB962C8B-B14F-4D97-AF65-F5344CB8AC3E}">
        <p14:creationId xmlns:p14="http://schemas.microsoft.com/office/powerpoint/2010/main" val="1677514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Single Corner Rectangle 4">
            <a:extLst>
              <a:ext uri="{FF2B5EF4-FFF2-40B4-BE49-F238E27FC236}">
                <a16:creationId xmlns:a16="http://schemas.microsoft.com/office/drawing/2014/main" id="{DD368D2A-BF45-FB49-B010-489CE9FD5F20}"/>
              </a:ext>
            </a:extLst>
          </p:cNvPr>
          <p:cNvSpPr/>
          <p:nvPr userDrawn="1"/>
        </p:nvSpPr>
        <p:spPr>
          <a:xfrm>
            <a:off x="0" y="1"/>
            <a:ext cx="8049986" cy="5143500"/>
          </a:xfrm>
          <a:prstGeom prst="snip1Rect">
            <a:avLst/>
          </a:prstGeom>
          <a:gradFill>
            <a:gsLst>
              <a:gs pos="0">
                <a:srgbClr val="CBE0EB">
                  <a:alpha val="50000"/>
                </a:srgbClr>
              </a:gs>
              <a:gs pos="79000">
                <a:srgbClr val="D8F0FA">
                  <a:alpha val="3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E710F7-ADD9-5148-91F4-99563CAA19EB}"/>
              </a:ext>
            </a:extLst>
          </p:cNvPr>
          <p:cNvSpPr/>
          <p:nvPr userDrawn="1"/>
        </p:nvSpPr>
        <p:spPr>
          <a:xfrm>
            <a:off x="-1" y="0"/>
            <a:ext cx="129473" cy="5143500"/>
          </a:xfrm>
          <a:prstGeom prst="rect">
            <a:avLst/>
          </a:prstGeom>
          <a:solidFill>
            <a:srgbClr val="004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63241"/>
            <a:ext cx="6634132" cy="7326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Topic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071619"/>
            <a:ext cx="7024354" cy="3366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4"/>
          </p:nvPr>
        </p:nvSpPr>
        <p:spPr>
          <a:xfrm>
            <a:off x="222245" y="4782578"/>
            <a:ext cx="31358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0066A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E5D287C-11AD-1D4B-B4BF-273AF9AD7195}"/>
              </a:ext>
            </a:extLst>
          </p:cNvPr>
          <p:cNvSpPr txBox="1">
            <a:spLocks/>
          </p:cNvSpPr>
          <p:nvPr userDrawn="1"/>
        </p:nvSpPr>
        <p:spPr>
          <a:xfrm>
            <a:off x="8049987" y="4805875"/>
            <a:ext cx="1094014" cy="337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None/>
              <a:defRPr sz="21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i="0" dirty="0" err="1">
                <a:solidFill>
                  <a:srgbClr val="0073AE"/>
                </a:solidFill>
              </a:rPr>
              <a:t>www.ieee.org</a:t>
            </a:r>
            <a:endParaRPr lang="en-US" sz="900" i="0" dirty="0">
              <a:solidFill>
                <a:srgbClr val="0073A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47DF6-4048-284D-9B33-DF1CF4C33220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622" y="197647"/>
            <a:ext cx="957445" cy="53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5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6" r:id="rId2"/>
    <p:sldLayoutId id="2147483661" r:id="rId3"/>
    <p:sldLayoutId id="2147483687" r:id="rId4"/>
    <p:sldLayoutId id="2147483675" r:id="rId5"/>
    <p:sldLayoutId id="2147483664" r:id="rId6"/>
    <p:sldLayoutId id="2147483674" r:id="rId7"/>
    <p:sldLayoutId id="2147483665" r:id="rId8"/>
    <p:sldLayoutId id="2147483676" r:id="rId9"/>
    <p:sldLayoutId id="2147483677" r:id="rId10"/>
    <p:sldLayoutId id="2147483678" r:id="rId11"/>
    <p:sldLayoutId id="2147483679" r:id="rId12"/>
    <p:sldLayoutId id="2147483667" r:id="rId13"/>
    <p:sldLayoutId id="2147483680" r:id="rId14"/>
    <p:sldLayoutId id="2147483682" r:id="rId15"/>
    <p:sldLayoutId id="2147483681" r:id="rId16"/>
    <p:sldLayoutId id="2147483689" r:id="rId17"/>
    <p:sldLayoutId id="2147483690" r:id="rId1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550" b="1" i="0" kern="1200">
          <a:solidFill>
            <a:srgbClr val="0066A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0066A1"/>
        </a:buClr>
        <a:buFont typeface="LucidaGrande" charset="0"/>
        <a:buChar char="▸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66A1"/>
        </a:buClr>
        <a:buFont typeface="LucidaGrande" charset="0"/>
        <a:buChar char="-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66A1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66A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66A1"/>
        </a:buClr>
        <a:buFont typeface="Courier New" charset="0"/>
        <a:buChar char="o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91586E0-98E9-7947-A5C0-622A9B466B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>
                <a:solidFill>
                  <a:srgbClr val="C00000"/>
                </a:solidFill>
              </a:rPr>
              <a:t>Corrupted</a:t>
            </a:r>
            <a:r>
              <a:rPr lang="fr-FR" dirty="0">
                <a:solidFill>
                  <a:srgbClr val="C00000"/>
                </a:solidFill>
              </a:rPr>
              <a:t> Blood: A Virtual </a:t>
            </a:r>
            <a:r>
              <a:rPr lang="fr-FR" dirty="0" err="1">
                <a:solidFill>
                  <a:srgbClr val="C00000"/>
                </a:solidFill>
              </a:rPr>
              <a:t>Epidemic</a:t>
            </a:r>
            <a:r>
              <a:rPr lang="fr-FR" dirty="0">
                <a:solidFill>
                  <a:srgbClr val="C00000"/>
                </a:solidFill>
              </a:rPr>
              <a:t> in World of Warcraft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9A1586-FCD9-F04B-A5CA-1CC17C14AB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Adrien </a:t>
            </a:r>
            <a:r>
              <a:rPr lang="en-US" dirty="0" err="1"/>
              <a:t>Christiaën</a:t>
            </a:r>
            <a:r>
              <a:rPr lang="en-US" dirty="0"/>
              <a:t> &amp; Christophe </a:t>
            </a:r>
            <a:r>
              <a:rPr lang="en-US" dirty="0" err="1"/>
              <a:t>Hoyau</a:t>
            </a: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B6A46CE-D244-39FC-CF17-2A5BDF47D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43" y="375558"/>
            <a:ext cx="7772400" cy="304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11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39586-C589-CC40-8485-B3321DF50C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Geneticals</a:t>
            </a:r>
            <a:r>
              <a:rPr lang="en-US" dirty="0"/>
              <a:t> Algorithms (GA) Application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EE6D21-C466-6849-8A91-2ED93BE9C3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Christophe </a:t>
            </a:r>
            <a:r>
              <a:rPr lang="en-US" dirty="0" err="1"/>
              <a:t>Hoyau</a:t>
            </a: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C7CF9AD-23AE-2C65-2264-2866B0CB4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47" y="216589"/>
            <a:ext cx="1677259" cy="167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190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CCFCB2-3C7D-2F47-B231-5C5C3AFBF3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>
              <a:buFont typeface="Wingdings" pitchFamily="2" charset="2"/>
              <a:buChar char="Ø"/>
            </a:pPr>
            <a:r>
              <a:rPr lang="en-US" sz="1600" kern="0" dirty="0">
                <a:effectLst/>
                <a:latin typeface="AppleSystemUIFont"/>
                <a:ea typeface="Calibri" panose="020F0502020204030204" pitchFamily="34" charset="0"/>
                <a:cs typeface="AppleSystemUIFont"/>
              </a:rPr>
              <a:t>Class distribution: Classes are generated randomly with equal probability 1/9.</a:t>
            </a:r>
            <a:endParaRPr lang="fr-FR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buFont typeface="Wingdings" pitchFamily="2" charset="2"/>
              <a:buChar char="Ø"/>
            </a:pPr>
            <a:r>
              <a:rPr lang="en-US" sz="1600" kern="0" dirty="0">
                <a:effectLst/>
                <a:latin typeface="AppleSystemUIFont"/>
                <a:ea typeface="Calibri" panose="020F0502020204030204" pitchFamily="34" charset="0"/>
                <a:cs typeface="AppleSystemUIFont"/>
              </a:rPr>
              <a:t>When individuals heal themselves or others, they restore the entire health.</a:t>
            </a:r>
            <a:endParaRPr lang="fr-FR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buFont typeface="Wingdings" pitchFamily="2" charset="2"/>
              <a:buChar char="Ø"/>
            </a:pPr>
            <a:r>
              <a:rPr lang="en-US" sz="1600" kern="0" dirty="0">
                <a:effectLst/>
                <a:latin typeface="AppleSystemUIFont"/>
                <a:ea typeface="Calibri" panose="020F0502020204030204" pitchFamily="34" charset="0"/>
                <a:cs typeface="AppleSystemUIFont"/>
              </a:rPr>
              <a:t>Below these levels, players automatically die if they are infected </a:t>
            </a:r>
            <a:endParaRPr lang="fr-FR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B06411-EE63-D346-9F05-B1E2F7CB3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11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900F60-7C0D-8B48-910B-EB4B5D45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GENETICALS ALGORITHMS APPLICATION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57A539-4F20-7D43-80B8-894CF79A0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Approximation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7FC86D4-A778-A26E-2CD9-4141A1506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27" y="4573309"/>
            <a:ext cx="483113" cy="48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912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CCFCB2-3C7D-2F47-B231-5C5C3AFBF3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5990" y="1189390"/>
            <a:ext cx="2761822" cy="3413359"/>
          </a:xfrm>
        </p:spPr>
        <p:txBody>
          <a:bodyPr>
            <a:normAutofit fontScale="77500" lnSpcReduction="20000"/>
          </a:bodyPr>
          <a:lstStyle/>
          <a:p>
            <a:pPr marL="342900" lvl="0" indent="-342900">
              <a:spcBef>
                <a:spcPts val="600"/>
              </a:spcBef>
              <a:spcAft>
                <a:spcPts val="45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600" kern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0 to 1</a:t>
            </a:r>
          </a:p>
          <a:p>
            <a:pPr marL="342900" lvl="0" indent="-342900">
              <a:spcBef>
                <a:spcPts val="600"/>
              </a:spcBef>
              <a:spcAft>
                <a:spcPts val="45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600" kern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genotype[0]: flee from an infected area </a:t>
            </a:r>
            <a:endParaRPr lang="en-US" sz="1600" kern="0" dirty="0">
              <a:solidFill>
                <a:srgbClr val="000000"/>
              </a:solidFill>
              <a:latin typeface="Roboto" panose="020000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600"/>
              </a:spcBef>
              <a:spcAft>
                <a:spcPts val="45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600" kern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genotype[1]: help other players</a:t>
            </a:r>
            <a:endParaRPr lang="fr-FR" sz="16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600"/>
              </a:spcBef>
              <a:spcAft>
                <a:spcPts val="45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600" kern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genotype[2]: spread the virus </a:t>
            </a:r>
          </a:p>
          <a:p>
            <a:pPr marL="342900" lvl="0" indent="-342900">
              <a:spcBef>
                <a:spcPts val="600"/>
              </a:spcBef>
              <a:spcAft>
                <a:spcPts val="45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600" kern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genotype[3]: explore infected areas </a:t>
            </a:r>
          </a:p>
          <a:p>
            <a:pPr marL="342900" lvl="0" indent="-342900">
              <a:spcBef>
                <a:spcPts val="600"/>
              </a:spcBef>
              <a:spcAft>
                <a:spcPts val="45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600" kern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genotype[4]: Preference for self-treatment</a:t>
            </a:r>
          </a:p>
          <a:p>
            <a:pPr marL="342900" lvl="0" indent="-342900">
              <a:spcBef>
                <a:spcPts val="600"/>
              </a:spcBef>
              <a:spcAft>
                <a:spcPts val="45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600" kern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genotype[5]: Virus resistance/level (0 = low, 0.6 = high)</a:t>
            </a:r>
            <a:endParaRPr lang="fr-FR" sz="16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600" kern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genotype[6]: Movement speed </a:t>
            </a:r>
          </a:p>
          <a:p>
            <a:pPr marL="342900" lvl="0" indent="-342900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600" kern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genotype[7]: Location</a:t>
            </a:r>
            <a:endParaRPr lang="fr-FR" sz="16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buFont typeface="Wingdings" pitchFamily="2" charset="2"/>
              <a:buChar char="Ø"/>
            </a:pPr>
            <a:endParaRPr lang="fr-FR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B06411-EE63-D346-9F05-B1E2F7CB3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12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900F60-7C0D-8B48-910B-EB4B5D45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GENETICALS ALGORITHMS APPLICATION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57A539-4F20-7D43-80B8-894CF79A0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Model -- Player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7FC86D4-A778-A26E-2CD9-4141A1506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27" y="4573309"/>
            <a:ext cx="483113" cy="483113"/>
          </a:xfrm>
          <a:prstGeom prst="rect">
            <a:avLst/>
          </a:prstGeom>
        </p:spPr>
      </p:pic>
      <p:pic>
        <p:nvPicPr>
          <p:cNvPr id="7" name="Image 6" descr="Une image contenant texte, Police, capture d’écran&#10;&#10;Description générée automatiquement">
            <a:extLst>
              <a:ext uri="{FF2B5EF4-FFF2-40B4-BE49-F238E27FC236}">
                <a16:creationId xmlns:a16="http://schemas.microsoft.com/office/drawing/2014/main" id="{F31B4F61-1347-1C78-6282-F8ABF065A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36" y="1375449"/>
            <a:ext cx="4208833" cy="149118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1B0BB94-C8AC-E73A-743C-B12B411B0F52}"/>
              </a:ext>
            </a:extLst>
          </p:cNvPr>
          <p:cNvSpPr txBox="1"/>
          <p:nvPr/>
        </p:nvSpPr>
        <p:spPr>
          <a:xfrm>
            <a:off x="379036" y="3116643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Exemple :</a:t>
            </a:r>
          </a:p>
          <a:p>
            <a:r>
              <a:rPr lang="fr-FR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[0.03, 0.79, 0.0, 0.65, 0.28, 0.54, 0.28, 0.5]</a:t>
            </a:r>
          </a:p>
          <a:p>
            <a:r>
              <a:rPr lang="fr-FR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Santé:  6874.32</a:t>
            </a:r>
          </a:p>
          <a:p>
            <a:r>
              <a:rPr lang="fr-FR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role</a:t>
            </a:r>
            <a:r>
              <a:rPr lang="fr-FR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 </a:t>
            </a:r>
            <a:r>
              <a:rPr lang="fr-FR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druid</a:t>
            </a:r>
            <a:endParaRPr lang="fr-FR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304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B06411-EE63-D346-9F05-B1E2F7CB3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13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900F60-7C0D-8B48-910B-EB4B5D45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GENETICALS ALGORITHMS APPLICATION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57A539-4F20-7D43-80B8-894CF79A0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Model -- Map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7FC86D4-A778-A26E-2CD9-4141A1506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27" y="4573309"/>
            <a:ext cx="483113" cy="48311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FDE39E5-0B6C-5B5B-25AC-D49102A65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450" y="1091600"/>
            <a:ext cx="3118838" cy="311883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4264A86-A2C2-6E6E-20DD-AE023CC636B0}"/>
              </a:ext>
            </a:extLst>
          </p:cNvPr>
          <p:cNvSpPr txBox="1"/>
          <p:nvPr/>
        </p:nvSpPr>
        <p:spPr>
          <a:xfrm>
            <a:off x="2845941" y="4135533"/>
            <a:ext cx="3246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err="1"/>
              <a:t>Representation</a:t>
            </a:r>
            <a:r>
              <a:rPr lang="fr-FR" sz="1200" i="1" dirty="0"/>
              <a:t> of a </a:t>
            </a:r>
            <a:r>
              <a:rPr lang="fr-FR" sz="1200" i="1" dirty="0" err="1"/>
              <a:t>Map</a:t>
            </a:r>
            <a:endParaRPr lang="fr-FR" sz="1200" i="1" dirty="0"/>
          </a:p>
        </p:txBody>
      </p:sp>
    </p:spTree>
    <p:extLst>
      <p:ext uri="{BB962C8B-B14F-4D97-AF65-F5344CB8AC3E}">
        <p14:creationId xmlns:p14="http://schemas.microsoft.com/office/powerpoint/2010/main" val="3386939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CCFCB2-3C7D-2F47-B231-5C5C3AFBF3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l"/>
            <a:r>
              <a:rPr lang="fr-FR" sz="1600" b="0" i="0" u="none" strike="noStrike" dirty="0">
                <a:effectLst/>
                <a:latin typeface="Söhne"/>
              </a:rPr>
              <a:t>One </a:t>
            </a:r>
            <a:r>
              <a:rPr lang="fr-FR" sz="1600" b="0" i="0" u="none" strike="noStrike" dirty="0" err="1">
                <a:effectLst/>
                <a:latin typeface="Söhne"/>
              </a:rPr>
              <a:t>step</a:t>
            </a:r>
            <a:r>
              <a:rPr lang="fr-FR" sz="1600" b="0" i="0" u="none" strike="noStrike" dirty="0">
                <a:effectLst/>
                <a:latin typeface="Söhne"/>
              </a:rPr>
              <a:t> </a:t>
            </a:r>
            <a:r>
              <a:rPr lang="fr-FR" sz="1600" b="0" i="0" u="none" strike="noStrike" dirty="0" err="1">
                <a:effectLst/>
                <a:latin typeface="Söhne"/>
              </a:rPr>
              <a:t>re</a:t>
            </a:r>
            <a:r>
              <a:rPr lang="fr-FR" sz="1600" dirty="0" err="1">
                <a:latin typeface="Söhne"/>
              </a:rPr>
              <a:t>present</a:t>
            </a:r>
            <a:r>
              <a:rPr lang="fr-FR" sz="1600" dirty="0">
                <a:latin typeface="Söhne"/>
              </a:rPr>
              <a:t> : </a:t>
            </a:r>
            <a:endParaRPr lang="fr-FR" sz="1600" b="0" i="0" u="none" strike="noStrike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600" b="0" i="0" u="none" strike="noStrike" dirty="0" err="1">
                <a:effectLst/>
                <a:latin typeface="Söhne"/>
              </a:rPr>
              <a:t>Those</a:t>
            </a:r>
            <a:r>
              <a:rPr lang="fr-FR" sz="1600" b="0" i="0" u="none" strike="noStrike" dirty="0">
                <a:effectLst/>
                <a:latin typeface="Söhne"/>
              </a:rPr>
              <a:t> </a:t>
            </a:r>
            <a:r>
              <a:rPr lang="fr-FR" sz="1600" b="0" i="0" u="none" strike="noStrike" dirty="0" err="1">
                <a:effectLst/>
                <a:latin typeface="Söhne"/>
              </a:rPr>
              <a:t>who</a:t>
            </a:r>
            <a:r>
              <a:rPr lang="fr-FR" sz="1600" b="0" i="0" u="none" strike="noStrike" dirty="0">
                <a:effectLst/>
                <a:latin typeface="Söhne"/>
              </a:rPr>
              <a:t> are </a:t>
            </a:r>
            <a:r>
              <a:rPr lang="fr-FR" sz="1600" b="0" i="0" u="none" strike="noStrike" dirty="0" err="1">
                <a:effectLst/>
                <a:latin typeface="Söhne"/>
              </a:rPr>
              <a:t>infected</a:t>
            </a:r>
            <a:r>
              <a:rPr lang="fr-FR" sz="1600" b="0" i="0" u="none" strike="noStrike" dirty="0">
                <a:effectLst/>
                <a:latin typeface="Söhne"/>
              </a:rPr>
              <a:t> lose HP or die.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600" b="0" i="0" u="none" strike="noStrike" dirty="0" err="1">
                <a:effectLst/>
                <a:latin typeface="Söhne"/>
              </a:rPr>
              <a:t>Heals</a:t>
            </a:r>
            <a:r>
              <a:rPr lang="fr-FR" sz="1600" b="0" i="0" u="none" strike="noStrike" dirty="0">
                <a:effectLst/>
                <a:latin typeface="Söhne"/>
              </a:rPr>
              <a:t> </a:t>
            </a:r>
            <a:r>
              <a:rPr lang="fr-FR" sz="1600" b="0" i="0" u="none" strike="noStrike" dirty="0" err="1">
                <a:effectLst/>
                <a:latin typeface="Söhne"/>
              </a:rPr>
              <a:t>genotype</a:t>
            </a:r>
            <a:r>
              <a:rPr lang="fr-FR" sz="1600" b="0" i="0" u="none" strike="noStrike" dirty="0">
                <a:effectLst/>
                <a:latin typeface="Söhne"/>
              </a:rPr>
              <a:t>[1] and/or </a:t>
            </a:r>
            <a:r>
              <a:rPr lang="fr-FR" sz="1600" b="0" i="0" u="none" strike="noStrike" dirty="0" err="1">
                <a:effectLst/>
                <a:latin typeface="Söhne"/>
              </a:rPr>
              <a:t>heals</a:t>
            </a:r>
            <a:r>
              <a:rPr lang="fr-FR" sz="1600" b="0" i="0" u="none" strike="noStrike" dirty="0">
                <a:effectLst/>
                <a:latin typeface="Söhne"/>
              </a:rPr>
              <a:t> </a:t>
            </a:r>
            <a:r>
              <a:rPr lang="fr-FR" sz="1600" b="0" i="0" u="none" strike="noStrike" dirty="0" err="1">
                <a:effectLst/>
                <a:latin typeface="Söhne"/>
              </a:rPr>
              <a:t>other</a:t>
            </a:r>
            <a:r>
              <a:rPr lang="fr-FR" sz="1600" b="0" i="0" u="none" strike="noStrike" dirty="0">
                <a:effectLst/>
                <a:latin typeface="Söhne"/>
              </a:rPr>
              <a:t> </a:t>
            </a:r>
            <a:r>
              <a:rPr lang="fr-FR" sz="1600" b="0" i="0" u="none" strike="noStrike" dirty="0" err="1">
                <a:effectLst/>
                <a:latin typeface="Söhne"/>
              </a:rPr>
              <a:t>genotype</a:t>
            </a:r>
            <a:r>
              <a:rPr lang="fr-FR" sz="1600" b="0" i="0" u="none" strike="noStrike" dirty="0">
                <a:effectLst/>
                <a:latin typeface="Söhne"/>
              </a:rPr>
              <a:t>[4].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600" b="0" i="0" u="none" strike="noStrike" dirty="0">
                <a:effectLst/>
                <a:latin typeface="Söhne"/>
              </a:rPr>
              <a:t>Move % </a:t>
            </a:r>
            <a:r>
              <a:rPr lang="fr-FR" sz="1600" b="0" i="0" u="none" strike="noStrike" dirty="0" err="1">
                <a:effectLst/>
                <a:latin typeface="Söhne"/>
              </a:rPr>
              <a:t>according</a:t>
            </a:r>
            <a:r>
              <a:rPr lang="fr-FR" sz="1600" b="0" i="0" u="none" strike="noStrike" dirty="0">
                <a:effectLst/>
                <a:latin typeface="Söhne"/>
              </a:rPr>
              <a:t> to </a:t>
            </a:r>
            <a:r>
              <a:rPr lang="fr-FR" sz="1600" b="0" i="0" u="none" strike="noStrike" dirty="0" err="1">
                <a:effectLst/>
                <a:latin typeface="Söhne"/>
              </a:rPr>
              <a:t>genotype</a:t>
            </a:r>
            <a:r>
              <a:rPr lang="fr-FR" sz="1600" b="0" i="0" u="none" strike="noStrike" dirty="0">
                <a:effectLst/>
                <a:latin typeface="Söhne"/>
              </a:rPr>
              <a:t>[6] for distance and #</a:t>
            </a:r>
            <a:r>
              <a:rPr lang="fr-FR" sz="1600" b="0" i="0" u="none" strike="noStrike" dirty="0" err="1">
                <a:effectLst/>
                <a:latin typeface="Söhne"/>
              </a:rPr>
              <a:t>genotype</a:t>
            </a:r>
            <a:r>
              <a:rPr lang="fr-FR" sz="1600" b="0" i="0" u="none" strike="noStrike" dirty="0">
                <a:effectLst/>
                <a:latin typeface="Söhne"/>
              </a:rPr>
              <a:t>[0], [3], and [7].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600" b="0" i="0" u="none" strike="noStrike" dirty="0">
                <a:effectLst/>
                <a:latin typeface="Söhne"/>
              </a:rPr>
              <a:t>Infects </a:t>
            </a:r>
            <a:r>
              <a:rPr lang="fr-FR" sz="1600" b="0" i="0" u="none" strike="noStrike" dirty="0" err="1">
                <a:effectLst/>
                <a:latin typeface="Söhne"/>
              </a:rPr>
              <a:t>other</a:t>
            </a:r>
            <a:r>
              <a:rPr lang="fr-FR" sz="1600" b="0" i="0" u="none" strike="noStrike" dirty="0">
                <a:effectLst/>
                <a:latin typeface="Söhne"/>
              </a:rPr>
              <a:t> </a:t>
            </a:r>
            <a:r>
              <a:rPr lang="fr-FR" sz="1600" b="0" i="0" u="none" strike="noStrike" dirty="0" err="1">
                <a:effectLst/>
                <a:latin typeface="Söhne"/>
              </a:rPr>
              <a:t>players</a:t>
            </a:r>
            <a:r>
              <a:rPr lang="fr-FR" sz="1600" b="0" i="0" u="none" strike="noStrike" dirty="0">
                <a:effectLst/>
                <a:latin typeface="Söhne"/>
              </a:rPr>
              <a:t> #</a:t>
            </a:r>
            <a:r>
              <a:rPr lang="fr-FR" sz="1600" b="0" i="0" u="none" strike="noStrike" dirty="0" err="1">
                <a:effectLst/>
                <a:latin typeface="Söhne"/>
              </a:rPr>
              <a:t>genotype</a:t>
            </a:r>
            <a:r>
              <a:rPr lang="fr-FR" sz="1600" b="0" i="0" u="none" strike="noStrike" dirty="0">
                <a:effectLst/>
                <a:latin typeface="Söhne"/>
              </a:rPr>
              <a:t>[2].</a:t>
            </a:r>
          </a:p>
          <a:p>
            <a:pPr lvl="0">
              <a:buFont typeface="Wingdings" pitchFamily="2" charset="2"/>
              <a:buChar char="Ø"/>
            </a:pPr>
            <a:endParaRPr lang="fr-FR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B06411-EE63-D346-9F05-B1E2F7CB3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14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900F60-7C0D-8B48-910B-EB4B5D45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GENETICALS ALGORITHMS APPLICATION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57A539-4F20-7D43-80B8-894CF79A0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First Step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7FC86D4-A778-A26E-2CD9-4141A1506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27" y="4573309"/>
            <a:ext cx="483113" cy="48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96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B06411-EE63-D346-9F05-B1E2F7CB3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15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900F60-7C0D-8B48-910B-EB4B5D45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GENETICALS ALGORITHMS APPLICATION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57A539-4F20-7D43-80B8-894CF79A0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Model -- Map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7FC86D4-A778-A26E-2CD9-4141A1506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27" y="4573309"/>
            <a:ext cx="483113" cy="48311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4264A86-A2C2-6E6E-20DD-AE023CC636B0}"/>
              </a:ext>
            </a:extLst>
          </p:cNvPr>
          <p:cNvSpPr txBox="1"/>
          <p:nvPr/>
        </p:nvSpPr>
        <p:spPr>
          <a:xfrm>
            <a:off x="699082" y="3928612"/>
            <a:ext cx="3246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0" i="1" dirty="0" err="1">
                <a:effectLst/>
                <a:latin typeface="Arial" panose="020B0604020202020204" pitchFamily="34" charset="0"/>
              </a:rPr>
              <a:t>Map</a:t>
            </a:r>
            <a:r>
              <a:rPr lang="fr-FR" sz="1200" b="0" i="1" dirty="0">
                <a:effectLst/>
                <a:latin typeface="Arial" panose="020B0604020202020204" pitchFamily="34" charset="0"/>
              </a:rPr>
              <a:t> </a:t>
            </a:r>
            <a:r>
              <a:rPr lang="fr-FR" sz="1200" b="0" i="1" dirty="0" err="1">
                <a:effectLst/>
                <a:latin typeface="Arial" panose="020B0604020202020204" pitchFamily="34" charset="0"/>
              </a:rPr>
              <a:t>after</a:t>
            </a:r>
            <a:r>
              <a:rPr lang="fr-FR" sz="1200" b="0" i="1" dirty="0">
                <a:effectLst/>
                <a:latin typeface="Arial" panose="020B0604020202020204" pitchFamily="34" charset="0"/>
              </a:rPr>
              <a:t> the </a:t>
            </a:r>
            <a:r>
              <a:rPr lang="fr-FR" sz="1200" b="0" i="1" dirty="0" err="1">
                <a:effectLst/>
                <a:latin typeface="Arial" panose="020B0604020202020204" pitchFamily="34" charset="0"/>
              </a:rPr>
              <a:t>beginning</a:t>
            </a:r>
            <a:endParaRPr lang="fr-FR" sz="1200" i="1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E975263-B282-25B3-E4F5-D37F0F382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44" y="1200695"/>
            <a:ext cx="2792323" cy="2753450"/>
          </a:xfrm>
          <a:prstGeom prst="rect">
            <a:avLst/>
          </a:prstGeom>
        </p:spPr>
      </p:pic>
      <p:sp>
        <p:nvSpPr>
          <p:cNvPr id="6" name="Flèche vers la droite 5">
            <a:extLst>
              <a:ext uri="{FF2B5EF4-FFF2-40B4-BE49-F238E27FC236}">
                <a16:creationId xmlns:a16="http://schemas.microsoft.com/office/drawing/2014/main" id="{5E272954-CDD3-C0D0-DC2C-95F9896E72C1}"/>
              </a:ext>
            </a:extLst>
          </p:cNvPr>
          <p:cNvSpPr/>
          <p:nvPr/>
        </p:nvSpPr>
        <p:spPr>
          <a:xfrm>
            <a:off x="3285986" y="2245653"/>
            <a:ext cx="1522020" cy="6521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F1929AC-4CFE-C2EF-361A-3C6088088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236" y="1137836"/>
            <a:ext cx="2849736" cy="279077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BF16BFB-724B-D499-1BD8-E1209DE597ED}"/>
              </a:ext>
            </a:extLst>
          </p:cNvPr>
          <p:cNvSpPr txBox="1"/>
          <p:nvPr/>
        </p:nvSpPr>
        <p:spPr>
          <a:xfrm>
            <a:off x="5639465" y="3899655"/>
            <a:ext cx="3246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0" i="1" dirty="0" err="1">
                <a:effectLst/>
                <a:latin typeface="Arial" panose="020B0604020202020204" pitchFamily="34" charset="0"/>
              </a:rPr>
              <a:t>Map</a:t>
            </a:r>
            <a:r>
              <a:rPr lang="fr-FR" sz="1200" b="0" i="1" dirty="0">
                <a:effectLst/>
                <a:latin typeface="Arial" panose="020B0604020202020204" pitchFamily="34" charset="0"/>
              </a:rPr>
              <a:t> </a:t>
            </a:r>
            <a:r>
              <a:rPr lang="fr-FR" sz="1200" b="0" i="1" dirty="0" err="1">
                <a:effectLst/>
                <a:latin typeface="Arial" panose="020B0604020202020204" pitchFamily="34" charset="0"/>
              </a:rPr>
              <a:t>after</a:t>
            </a:r>
            <a:r>
              <a:rPr lang="fr-FR" sz="1200" b="0" i="1" dirty="0">
                <a:effectLst/>
                <a:latin typeface="Arial" panose="020B0604020202020204" pitchFamily="34" charset="0"/>
              </a:rPr>
              <a:t> the first </a:t>
            </a:r>
            <a:r>
              <a:rPr lang="fr-FR" sz="1200" b="0" i="1" dirty="0" err="1">
                <a:effectLst/>
                <a:latin typeface="Arial" panose="020B0604020202020204" pitchFamily="34" charset="0"/>
              </a:rPr>
              <a:t>step</a:t>
            </a:r>
            <a:endParaRPr lang="fr-FR" sz="1200" i="1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DEFC973-0422-CD47-89D0-4EE076EA177C}"/>
              </a:ext>
            </a:extLst>
          </p:cNvPr>
          <p:cNvSpPr txBox="1"/>
          <p:nvPr/>
        </p:nvSpPr>
        <p:spPr>
          <a:xfrm>
            <a:off x="3184705" y="1853779"/>
            <a:ext cx="152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After</a:t>
            </a:r>
            <a:r>
              <a:rPr lang="fr-FR" dirty="0"/>
              <a:t> one </a:t>
            </a:r>
            <a:r>
              <a:rPr lang="fr-FR" dirty="0" err="1"/>
              <a:t>step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55927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3A0AA60B-0C18-A447-2B52-C94C4B1D5F65}"/>
              </a:ext>
            </a:extLst>
          </p:cNvPr>
          <p:cNvSpPr txBox="1">
            <a:spLocks/>
          </p:cNvSpPr>
          <p:nvPr/>
        </p:nvSpPr>
        <p:spPr>
          <a:xfrm>
            <a:off x="1064226" y="1668163"/>
            <a:ext cx="5701099" cy="29894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50"/>
              </a:spcBef>
              <a:spcAft>
                <a:spcPts val="338"/>
              </a:spcAft>
              <a:buNone/>
            </a:pPr>
            <a:endParaRPr lang="fr-FR" sz="135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A6E729-26BD-BF7E-E32E-E3AD640F10BE}"/>
              </a:ext>
            </a:extLst>
          </p:cNvPr>
          <p:cNvSpPr/>
          <p:nvPr/>
        </p:nvSpPr>
        <p:spPr>
          <a:xfrm>
            <a:off x="2052936" y="2835826"/>
            <a:ext cx="1028700" cy="10598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775240B-9009-DB88-48A1-40CF3F4CB25B}"/>
              </a:ext>
            </a:extLst>
          </p:cNvPr>
          <p:cNvSpPr txBox="1"/>
          <p:nvPr/>
        </p:nvSpPr>
        <p:spPr>
          <a:xfrm>
            <a:off x="2052936" y="1962535"/>
            <a:ext cx="13394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population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48BB364D-BB17-DD0A-EBDD-8204F6F82250}"/>
              </a:ext>
            </a:extLst>
          </p:cNvPr>
          <p:cNvCxnSpPr>
            <a:cxnSpLocks/>
          </p:cNvCxnSpPr>
          <p:nvPr/>
        </p:nvCxnSpPr>
        <p:spPr>
          <a:xfrm flipV="1">
            <a:off x="5002992" y="2867247"/>
            <a:ext cx="657806" cy="3091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CDF4F53E-5428-0E6E-6CAB-E0BE2764B6DE}"/>
              </a:ext>
            </a:extLst>
          </p:cNvPr>
          <p:cNvCxnSpPr>
            <a:cxnSpLocks/>
          </p:cNvCxnSpPr>
          <p:nvPr/>
        </p:nvCxnSpPr>
        <p:spPr>
          <a:xfrm>
            <a:off x="1413570" y="3415345"/>
            <a:ext cx="52595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A233CFE6-C6C0-ED7B-D31F-EFF41196F680}"/>
              </a:ext>
            </a:extLst>
          </p:cNvPr>
          <p:cNvCxnSpPr>
            <a:cxnSpLocks/>
          </p:cNvCxnSpPr>
          <p:nvPr/>
        </p:nvCxnSpPr>
        <p:spPr>
          <a:xfrm flipV="1">
            <a:off x="3162897" y="3415345"/>
            <a:ext cx="458986" cy="67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FB72363-487A-EC3C-6C25-5A43C18D1F41}"/>
              </a:ext>
            </a:extLst>
          </p:cNvPr>
          <p:cNvSpPr/>
          <p:nvPr/>
        </p:nvSpPr>
        <p:spPr>
          <a:xfrm>
            <a:off x="5885201" y="2505809"/>
            <a:ext cx="1028700" cy="5200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50%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3FFA3DE-BFAE-853F-AE56-5E962E23520F}"/>
              </a:ext>
            </a:extLst>
          </p:cNvPr>
          <p:cNvSpPr/>
          <p:nvPr/>
        </p:nvSpPr>
        <p:spPr>
          <a:xfrm>
            <a:off x="266106" y="2228307"/>
            <a:ext cx="1028700" cy="22748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100 </a:t>
            </a:r>
            <a:r>
              <a:rPr lang="fr-FR" sz="1350" dirty="0" err="1"/>
              <a:t>players</a:t>
            </a:r>
            <a:endParaRPr lang="fr-FR" sz="135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D320E93-B679-4932-A9F2-EC41C3D39C6C}"/>
              </a:ext>
            </a:extLst>
          </p:cNvPr>
          <p:cNvSpPr txBox="1"/>
          <p:nvPr/>
        </p:nvSpPr>
        <p:spPr>
          <a:xfrm>
            <a:off x="283966" y="1969294"/>
            <a:ext cx="10287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350" dirty="0"/>
              <a:t>population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98CAA3D-0B37-4D4D-0547-2726E6E0A55D}"/>
              </a:ext>
            </a:extLst>
          </p:cNvPr>
          <p:cNvSpPr txBox="1"/>
          <p:nvPr/>
        </p:nvSpPr>
        <p:spPr>
          <a:xfrm>
            <a:off x="1312666" y="2977902"/>
            <a:ext cx="92020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20 </a:t>
            </a:r>
            <a:r>
              <a:rPr lang="fr-FR" sz="1350" dirty="0" err="1"/>
              <a:t>steps</a:t>
            </a:r>
            <a:endParaRPr lang="fr-FR" sz="135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F7002F5-2447-7327-6CC6-7F9AAA7D886B}"/>
              </a:ext>
            </a:extLst>
          </p:cNvPr>
          <p:cNvSpPr/>
          <p:nvPr/>
        </p:nvSpPr>
        <p:spPr>
          <a:xfrm>
            <a:off x="3711760" y="2835825"/>
            <a:ext cx="1028700" cy="10598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6E9FA92-9AD5-EADD-C2A4-ADC301ED8F5A}"/>
              </a:ext>
            </a:extLst>
          </p:cNvPr>
          <p:cNvSpPr txBox="1"/>
          <p:nvPr/>
        </p:nvSpPr>
        <p:spPr>
          <a:xfrm>
            <a:off x="3401006" y="1963881"/>
            <a:ext cx="13394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sort population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CB05C63-F5BD-ACD7-C543-F5D2EF716D56}"/>
              </a:ext>
            </a:extLst>
          </p:cNvPr>
          <p:cNvSpPr/>
          <p:nvPr/>
        </p:nvSpPr>
        <p:spPr>
          <a:xfrm>
            <a:off x="5903954" y="3477327"/>
            <a:ext cx="1028700" cy="2142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25%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AB3A5DA-035F-6CAF-0CA3-F930E3FEA719}"/>
              </a:ext>
            </a:extLst>
          </p:cNvPr>
          <p:cNvSpPr/>
          <p:nvPr/>
        </p:nvSpPr>
        <p:spPr>
          <a:xfrm>
            <a:off x="5903954" y="4036277"/>
            <a:ext cx="1028700" cy="2142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25%</a:t>
            </a: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85AAF49B-3866-F41C-4185-AD7F71490BC0}"/>
              </a:ext>
            </a:extLst>
          </p:cNvPr>
          <p:cNvCxnSpPr>
            <a:cxnSpLocks/>
          </p:cNvCxnSpPr>
          <p:nvPr/>
        </p:nvCxnSpPr>
        <p:spPr>
          <a:xfrm>
            <a:off x="5002993" y="3431487"/>
            <a:ext cx="6950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3BA07CB2-BB49-AC6E-78FE-F37B4FA0639F}"/>
              </a:ext>
            </a:extLst>
          </p:cNvPr>
          <p:cNvCxnSpPr>
            <a:cxnSpLocks/>
          </p:cNvCxnSpPr>
          <p:nvPr/>
        </p:nvCxnSpPr>
        <p:spPr>
          <a:xfrm>
            <a:off x="5002993" y="3611242"/>
            <a:ext cx="695018" cy="3739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09FCECDB-1A1B-EEF3-DED3-77C7B2F9D2FE}"/>
              </a:ext>
            </a:extLst>
          </p:cNvPr>
          <p:cNvSpPr txBox="1"/>
          <p:nvPr/>
        </p:nvSpPr>
        <p:spPr>
          <a:xfrm>
            <a:off x="5903954" y="2127549"/>
            <a:ext cx="92484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Best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8D60D3A6-3CEB-7A15-230A-131774491DEE}"/>
              </a:ext>
            </a:extLst>
          </p:cNvPr>
          <p:cNvSpPr txBox="1"/>
          <p:nvPr/>
        </p:nvSpPr>
        <p:spPr>
          <a:xfrm>
            <a:off x="5885202" y="3132626"/>
            <a:ext cx="92484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Mutation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CFC9405C-6DDB-7956-26B2-872583A07AC6}"/>
              </a:ext>
            </a:extLst>
          </p:cNvPr>
          <p:cNvSpPr txBox="1"/>
          <p:nvPr/>
        </p:nvSpPr>
        <p:spPr>
          <a:xfrm>
            <a:off x="5885201" y="3754326"/>
            <a:ext cx="92484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Cross-over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B45494B-71E2-C2F3-6CA1-15C56096E248}"/>
              </a:ext>
            </a:extLst>
          </p:cNvPr>
          <p:cNvSpPr/>
          <p:nvPr/>
        </p:nvSpPr>
        <p:spPr>
          <a:xfrm>
            <a:off x="7730138" y="2289152"/>
            <a:ext cx="1028700" cy="5200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83ACA1-5138-DD5A-A50C-0230EAEF5AEF}"/>
              </a:ext>
            </a:extLst>
          </p:cNvPr>
          <p:cNvSpPr/>
          <p:nvPr/>
        </p:nvSpPr>
        <p:spPr>
          <a:xfrm>
            <a:off x="7730138" y="2821956"/>
            <a:ext cx="1028700" cy="2142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7EBBD03-F81D-108D-6992-5DE709AAA127}"/>
              </a:ext>
            </a:extLst>
          </p:cNvPr>
          <p:cNvSpPr/>
          <p:nvPr/>
        </p:nvSpPr>
        <p:spPr>
          <a:xfrm>
            <a:off x="7730138" y="3048995"/>
            <a:ext cx="1028700" cy="2142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9296F6-19DF-2406-0AD1-EF900ADA8976}"/>
              </a:ext>
            </a:extLst>
          </p:cNvPr>
          <p:cNvSpPr/>
          <p:nvPr/>
        </p:nvSpPr>
        <p:spPr>
          <a:xfrm>
            <a:off x="7730430" y="3271126"/>
            <a:ext cx="1028700" cy="105985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5D9FC42B-A042-2F43-77C5-B96C5BDF3507}"/>
              </a:ext>
            </a:extLst>
          </p:cNvPr>
          <p:cNvCxnSpPr>
            <a:cxnSpLocks/>
          </p:cNvCxnSpPr>
          <p:nvPr/>
        </p:nvCxnSpPr>
        <p:spPr>
          <a:xfrm>
            <a:off x="6932654" y="3431487"/>
            <a:ext cx="6950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4" name="ZoneTexte 53">
            <a:extLst>
              <a:ext uri="{FF2B5EF4-FFF2-40B4-BE49-F238E27FC236}">
                <a16:creationId xmlns:a16="http://schemas.microsoft.com/office/drawing/2014/main" id="{DF3F2ACF-5A6F-9BC6-1927-88D0DC213C31}"/>
              </a:ext>
            </a:extLst>
          </p:cNvPr>
          <p:cNvSpPr txBox="1"/>
          <p:nvPr/>
        </p:nvSpPr>
        <p:spPr>
          <a:xfrm>
            <a:off x="7694419" y="1729975"/>
            <a:ext cx="133945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Fill population </a:t>
            </a:r>
            <a:r>
              <a:rPr lang="fr-FR" sz="1350" dirty="0" err="1"/>
              <a:t>missing</a:t>
            </a:r>
            <a:endParaRPr lang="fr-FR" sz="1350" dirty="0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BED0745E-2D66-1772-79CC-A85AB92B7720}"/>
              </a:ext>
            </a:extLst>
          </p:cNvPr>
          <p:cNvSpPr txBox="1"/>
          <p:nvPr/>
        </p:nvSpPr>
        <p:spPr>
          <a:xfrm>
            <a:off x="3534952" y="4657323"/>
            <a:ext cx="146804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 i="1" dirty="0" err="1"/>
              <a:t>Repeat</a:t>
            </a:r>
            <a:r>
              <a:rPr lang="fr-FR" sz="1350" b="1" i="1" dirty="0"/>
              <a:t> 100 times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40C21AF4-1488-B117-1E09-D5E237222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00" y="56762"/>
            <a:ext cx="6634132" cy="732697"/>
          </a:xfrm>
        </p:spPr>
        <p:txBody>
          <a:bodyPr/>
          <a:lstStyle/>
          <a:p>
            <a:r>
              <a:rPr lang="fr-FR" dirty="0"/>
              <a:t>GENETICALS ALGORITHMS APPLICATION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0372839-4C78-2733-97AE-64EA347A9DFF}"/>
              </a:ext>
            </a:extLst>
          </p:cNvPr>
          <p:cNvSpPr txBox="1">
            <a:spLocks/>
          </p:cNvSpPr>
          <p:nvPr/>
        </p:nvSpPr>
        <p:spPr>
          <a:xfrm>
            <a:off x="597424" y="850751"/>
            <a:ext cx="7257372" cy="26763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Char char="▸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Char char="-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Char char="o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i="1" dirty="0">
                <a:solidFill>
                  <a:srgbClr val="01B4E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</a:rPr>
              <a:t>Implementation of the genetic algorithm</a:t>
            </a:r>
            <a:endParaRPr lang="en-US" b="1" i="1" dirty="0">
              <a:solidFill>
                <a:srgbClr val="01B4E3"/>
              </a:solidFill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35C9D64F-12C5-1E7A-94B5-53277ACD3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27" y="4573309"/>
            <a:ext cx="483113" cy="48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5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3A0AA60B-0C18-A447-2B52-C94C4B1D5F65}"/>
              </a:ext>
            </a:extLst>
          </p:cNvPr>
          <p:cNvSpPr txBox="1">
            <a:spLocks/>
          </p:cNvSpPr>
          <p:nvPr/>
        </p:nvSpPr>
        <p:spPr>
          <a:xfrm>
            <a:off x="1064226" y="1668163"/>
            <a:ext cx="5701099" cy="29894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50"/>
              </a:spcBef>
              <a:spcAft>
                <a:spcPts val="338"/>
              </a:spcAft>
              <a:buNone/>
            </a:pPr>
            <a:endParaRPr lang="fr-FR" sz="135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E23A8F7-00DF-1E73-19E1-947A77B44826}"/>
              </a:ext>
            </a:extLst>
          </p:cNvPr>
          <p:cNvSpPr txBox="1"/>
          <p:nvPr/>
        </p:nvSpPr>
        <p:spPr>
          <a:xfrm>
            <a:off x="3381069" y="1540634"/>
            <a:ext cx="211097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One point cross-over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5A59231-F1C9-DA17-0380-BFA105E8D350}"/>
              </a:ext>
            </a:extLst>
          </p:cNvPr>
          <p:cNvSpPr txBox="1"/>
          <p:nvPr/>
        </p:nvSpPr>
        <p:spPr>
          <a:xfrm>
            <a:off x="3754426" y="3539152"/>
            <a:ext cx="116800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Mutation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7B4E2ED-7FBA-FF6D-3086-56D3EAAA6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024" y="2094633"/>
            <a:ext cx="5067300" cy="100012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8E3E2D4-3A27-E4AE-73A0-CA559CE82EDB}"/>
              </a:ext>
            </a:extLst>
          </p:cNvPr>
          <p:cNvSpPr txBox="1"/>
          <p:nvPr/>
        </p:nvSpPr>
        <p:spPr>
          <a:xfrm>
            <a:off x="3214688" y="4260544"/>
            <a:ext cx="438269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 i="1" dirty="0">
                <a:latin typeface="Söhne"/>
              </a:rPr>
              <a:t>20% chance of </a:t>
            </a:r>
            <a:r>
              <a:rPr lang="fr-FR" sz="1350" b="1" i="1" dirty="0" err="1">
                <a:latin typeface="Söhne"/>
              </a:rPr>
              <a:t>modifying</a:t>
            </a:r>
            <a:r>
              <a:rPr lang="fr-FR" sz="1350" b="1" i="1" dirty="0">
                <a:latin typeface="Söhne"/>
              </a:rPr>
              <a:t> a </a:t>
            </a:r>
            <a:r>
              <a:rPr lang="fr-FR" sz="1350" b="1" i="1" dirty="0" err="1">
                <a:latin typeface="Söhne"/>
              </a:rPr>
              <a:t>gene</a:t>
            </a:r>
            <a:endParaRPr lang="fr-FR" sz="1350" b="1" i="1" dirty="0"/>
          </a:p>
        </p:txBody>
      </p:sp>
      <p:sp>
        <p:nvSpPr>
          <p:cNvPr id="4" name="Titre 6">
            <a:extLst>
              <a:ext uri="{FF2B5EF4-FFF2-40B4-BE49-F238E27FC236}">
                <a16:creationId xmlns:a16="http://schemas.microsoft.com/office/drawing/2014/main" id="{B4E79FC0-99FC-9430-64A2-81F5F70F083D}"/>
              </a:ext>
            </a:extLst>
          </p:cNvPr>
          <p:cNvSpPr txBox="1">
            <a:spLocks/>
          </p:cNvSpPr>
          <p:nvPr/>
        </p:nvSpPr>
        <p:spPr>
          <a:xfrm>
            <a:off x="628600" y="56762"/>
            <a:ext cx="6634132" cy="7326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50" b="1" i="0" kern="1200">
                <a:solidFill>
                  <a:srgbClr val="0066A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fr-FR" dirty="0"/>
              <a:t>GENETICALS ALGORITHMS APPLICATION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2AA8F08-3D3B-D119-0265-50C677E43ACC}"/>
              </a:ext>
            </a:extLst>
          </p:cNvPr>
          <p:cNvSpPr txBox="1">
            <a:spLocks/>
          </p:cNvSpPr>
          <p:nvPr/>
        </p:nvSpPr>
        <p:spPr>
          <a:xfrm>
            <a:off x="597424" y="850751"/>
            <a:ext cx="7257372" cy="26763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Char char="▸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Char char="-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Char char="o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i="1" dirty="0">
                <a:solidFill>
                  <a:srgbClr val="01B4E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</a:rPr>
              <a:t>Implementation of the genetic algorithm</a:t>
            </a:r>
            <a:endParaRPr lang="en-US" b="1" i="1" dirty="0">
              <a:solidFill>
                <a:srgbClr val="01B4E3"/>
              </a:solidFill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0345A4C1-D0F1-9BBB-2EE7-5F9E2BF54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27" y="4573309"/>
            <a:ext cx="483113" cy="48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09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2C76A3-B71E-D77C-476B-FA6467F36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5701099" cy="298943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450"/>
              </a:spcBef>
              <a:spcAft>
                <a:spcPts val="338"/>
              </a:spcAft>
              <a:buNone/>
            </a:pPr>
            <a:r>
              <a:rPr lang="fr-FR" sz="1350" b="1" kern="0" dirty="0" err="1">
                <a:solidFill>
                  <a:srgbClr val="000000"/>
                </a:solidFill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After</a:t>
            </a:r>
            <a:r>
              <a:rPr lang="fr-FR" sz="1350" b="1" kern="0" dirty="0">
                <a:solidFill>
                  <a:srgbClr val="000000"/>
                </a:solidFill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350" b="1" kern="0" dirty="0" err="1">
                <a:solidFill>
                  <a:srgbClr val="000000"/>
                </a:solidFill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many</a:t>
            </a:r>
            <a:r>
              <a:rPr lang="fr-FR" sz="1350" b="1" kern="0" dirty="0">
                <a:solidFill>
                  <a:srgbClr val="000000"/>
                </a:solidFill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350" b="1" kern="0" dirty="0" err="1">
                <a:solidFill>
                  <a:srgbClr val="000000"/>
                </a:solidFill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steps</a:t>
            </a:r>
            <a:endParaRPr lang="fr-FR" sz="135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spcBef>
                <a:spcPts val="450"/>
              </a:spcBef>
              <a:spcAft>
                <a:spcPts val="338"/>
              </a:spcAft>
              <a:buNone/>
            </a:pPr>
            <a:endParaRPr lang="fr-FR" sz="135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3A0AA60B-0C18-A447-2B52-C94C4B1D5F65}"/>
              </a:ext>
            </a:extLst>
          </p:cNvPr>
          <p:cNvSpPr txBox="1">
            <a:spLocks/>
          </p:cNvSpPr>
          <p:nvPr/>
        </p:nvSpPr>
        <p:spPr>
          <a:xfrm>
            <a:off x="1064226" y="1668163"/>
            <a:ext cx="5701099" cy="29894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50"/>
              </a:spcBef>
              <a:spcAft>
                <a:spcPts val="338"/>
              </a:spcAft>
              <a:buNone/>
            </a:pPr>
            <a:endParaRPr lang="fr-FR" sz="135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DBCA457-6450-9EB8-7169-970018DFECE2}"/>
              </a:ext>
            </a:extLst>
          </p:cNvPr>
          <p:cNvSpPr txBox="1"/>
          <p:nvPr/>
        </p:nvSpPr>
        <p:spPr>
          <a:xfrm>
            <a:off x="3720695" y="1817634"/>
            <a:ext cx="42112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i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Average : [0.73, 0.67, 0.58, 0.62, 0.63, 0.49, 0.55, 0.61] </a:t>
            </a:r>
            <a:endParaRPr lang="fr-FR" sz="1350" i="1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sz="135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BB409DA-7FC4-1A13-F569-71FD1C3E8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068308"/>
            <a:ext cx="2483644" cy="2501217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98B0429C-0753-95A3-247D-ADA8BE11218E}"/>
              </a:ext>
            </a:extLst>
          </p:cNvPr>
          <p:cNvSpPr txBox="1"/>
          <p:nvPr/>
        </p:nvSpPr>
        <p:spPr>
          <a:xfrm>
            <a:off x="3720695" y="2330673"/>
            <a:ext cx="1709143" cy="1962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>
              <a:buSzPts val="1000"/>
              <a:buFont typeface="Symbol" pitchFamily="2" charset="2"/>
              <a:buChar char=""/>
              <a:tabLst>
                <a:tab pos="342900" algn="l"/>
              </a:tabLst>
            </a:pPr>
            <a:r>
              <a:rPr lang="en-US" sz="1350" b="1" kern="0" dirty="0">
                <a:latin typeface="AppleSystemUIFont"/>
                <a:ea typeface="Calibri" panose="020F0502020204030204" pitchFamily="34" charset="0"/>
                <a:cs typeface="AppleSystemUIFont"/>
              </a:rPr>
              <a:t>15%</a:t>
            </a:r>
            <a:r>
              <a:rPr lang="en-US" sz="1350" kern="0" dirty="0">
                <a:latin typeface="AppleSystemUIFont"/>
                <a:ea typeface="Calibri" panose="020F0502020204030204" pitchFamily="34" charset="0"/>
                <a:cs typeface="AppleSystemUIFont"/>
              </a:rPr>
              <a:t> of hunter</a:t>
            </a:r>
            <a:endParaRPr lang="fr-FR" sz="12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57175" indent="-257175">
              <a:buSzPts val="1000"/>
              <a:buFont typeface="Symbol" pitchFamily="2" charset="2"/>
              <a:buChar char=""/>
              <a:tabLst>
                <a:tab pos="342900" algn="l"/>
              </a:tabLst>
            </a:pPr>
            <a:r>
              <a:rPr lang="en-US" sz="1350" b="1" kern="0" dirty="0">
                <a:latin typeface="AppleSystemUIFont"/>
                <a:ea typeface="Calibri" panose="020F0502020204030204" pitchFamily="34" charset="0"/>
                <a:cs typeface="AppleSystemUIFont"/>
              </a:rPr>
              <a:t>17%</a:t>
            </a:r>
            <a:r>
              <a:rPr lang="en-US" sz="1350" kern="0" dirty="0">
                <a:latin typeface="AppleSystemUIFont"/>
                <a:ea typeface="Calibri" panose="020F0502020204030204" pitchFamily="34" charset="0"/>
                <a:cs typeface="AppleSystemUIFont"/>
              </a:rPr>
              <a:t> of warrior</a:t>
            </a:r>
            <a:endParaRPr lang="fr-FR" sz="12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57175" indent="-257175">
              <a:buSzPts val="1000"/>
              <a:buFont typeface="Symbol" pitchFamily="2" charset="2"/>
              <a:buChar char=""/>
              <a:tabLst>
                <a:tab pos="342900" algn="l"/>
              </a:tabLst>
            </a:pPr>
            <a:r>
              <a:rPr lang="en-US" sz="1350" b="1" kern="0" dirty="0">
                <a:latin typeface="AppleSystemUIFont"/>
                <a:ea typeface="Calibri" panose="020F0502020204030204" pitchFamily="34" charset="0"/>
                <a:cs typeface="AppleSystemUIFont"/>
              </a:rPr>
              <a:t>21%</a:t>
            </a:r>
            <a:r>
              <a:rPr lang="en-US" sz="1350" kern="0" dirty="0">
                <a:latin typeface="AppleSystemUIFont"/>
                <a:ea typeface="Calibri" panose="020F0502020204030204" pitchFamily="34" charset="0"/>
                <a:cs typeface="AppleSystemUIFont"/>
              </a:rPr>
              <a:t> of druid</a:t>
            </a:r>
            <a:endParaRPr lang="fr-FR" sz="12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57175" indent="-257175">
              <a:buSzPts val="1000"/>
              <a:buFont typeface="Symbol" pitchFamily="2" charset="2"/>
              <a:buChar char=""/>
              <a:tabLst>
                <a:tab pos="342900" algn="l"/>
              </a:tabLst>
            </a:pPr>
            <a:r>
              <a:rPr lang="en-US" sz="1350" b="1" kern="0" dirty="0">
                <a:latin typeface="AppleSystemUIFont"/>
                <a:ea typeface="Calibri" panose="020F0502020204030204" pitchFamily="34" charset="0"/>
                <a:cs typeface="AppleSystemUIFont"/>
              </a:rPr>
              <a:t>30%</a:t>
            </a:r>
            <a:r>
              <a:rPr lang="en-US" sz="1350" kern="0" dirty="0">
                <a:latin typeface="AppleSystemUIFont"/>
                <a:ea typeface="Calibri" panose="020F0502020204030204" pitchFamily="34" charset="0"/>
                <a:cs typeface="AppleSystemUIFont"/>
              </a:rPr>
              <a:t> of paladin</a:t>
            </a:r>
            <a:endParaRPr lang="fr-FR" sz="12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57175" indent="-257175">
              <a:buSzPts val="1000"/>
              <a:buFont typeface="Symbol" pitchFamily="2" charset="2"/>
              <a:buChar char=""/>
              <a:tabLst>
                <a:tab pos="342900" algn="l"/>
              </a:tabLst>
            </a:pPr>
            <a:r>
              <a:rPr lang="en-US" sz="1350" b="1" kern="0" dirty="0">
                <a:latin typeface="AppleSystemUIFont"/>
                <a:ea typeface="Calibri" panose="020F0502020204030204" pitchFamily="34" charset="0"/>
                <a:cs typeface="AppleSystemUIFont"/>
              </a:rPr>
              <a:t>12%</a:t>
            </a:r>
            <a:r>
              <a:rPr lang="en-US" sz="1350" kern="0" dirty="0">
                <a:latin typeface="AppleSystemUIFont"/>
                <a:ea typeface="Calibri" panose="020F0502020204030204" pitchFamily="34" charset="0"/>
                <a:cs typeface="AppleSystemUIFont"/>
              </a:rPr>
              <a:t> of shaman</a:t>
            </a:r>
            <a:endParaRPr lang="fr-FR" sz="12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57175" indent="-257175">
              <a:buSzPts val="1000"/>
              <a:buFont typeface="Symbol" pitchFamily="2" charset="2"/>
              <a:buChar char=""/>
              <a:tabLst>
                <a:tab pos="342900" algn="l"/>
              </a:tabLst>
            </a:pPr>
            <a:r>
              <a:rPr lang="en-US" sz="1350" b="1" kern="0" dirty="0">
                <a:latin typeface="AppleSystemUIFont"/>
                <a:ea typeface="Calibri" panose="020F0502020204030204" pitchFamily="34" charset="0"/>
                <a:cs typeface="AppleSystemUIFont"/>
              </a:rPr>
              <a:t>2%</a:t>
            </a:r>
            <a:r>
              <a:rPr lang="en-US" sz="1350" kern="0" dirty="0">
                <a:latin typeface="AppleSystemUIFont"/>
                <a:ea typeface="Calibri" panose="020F0502020204030204" pitchFamily="34" charset="0"/>
                <a:cs typeface="AppleSystemUIFont"/>
              </a:rPr>
              <a:t> of mage</a:t>
            </a:r>
            <a:endParaRPr lang="fr-FR" sz="12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57175" indent="-257175">
              <a:buSzPts val="1000"/>
              <a:buFont typeface="Symbol" pitchFamily="2" charset="2"/>
              <a:buChar char=""/>
              <a:tabLst>
                <a:tab pos="342900" algn="l"/>
              </a:tabLst>
            </a:pPr>
            <a:r>
              <a:rPr lang="en-US" sz="1350" b="1" kern="0" dirty="0">
                <a:latin typeface="AppleSystemUIFont"/>
                <a:ea typeface="Calibri" panose="020F0502020204030204" pitchFamily="34" charset="0"/>
                <a:cs typeface="AppleSystemUIFont"/>
              </a:rPr>
              <a:t>1% </a:t>
            </a:r>
            <a:r>
              <a:rPr lang="en-US" sz="1350" kern="0" dirty="0">
                <a:latin typeface="AppleSystemUIFont"/>
                <a:ea typeface="Calibri" panose="020F0502020204030204" pitchFamily="34" charset="0"/>
                <a:cs typeface="AppleSystemUIFont"/>
              </a:rPr>
              <a:t>of priest</a:t>
            </a:r>
            <a:endParaRPr lang="fr-FR" sz="12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57175" indent="-257175">
              <a:buSzPts val="1000"/>
              <a:buFont typeface="Symbol" pitchFamily="2" charset="2"/>
              <a:buChar char=""/>
              <a:tabLst>
                <a:tab pos="342900" algn="l"/>
              </a:tabLst>
            </a:pPr>
            <a:r>
              <a:rPr lang="en-US" sz="1350" b="1" kern="0" dirty="0">
                <a:latin typeface="AppleSystemUIFont"/>
                <a:ea typeface="Calibri" panose="020F0502020204030204" pitchFamily="34" charset="0"/>
                <a:cs typeface="AppleSystemUIFont"/>
              </a:rPr>
              <a:t>2%</a:t>
            </a:r>
            <a:r>
              <a:rPr lang="en-US" sz="1350" kern="0" dirty="0">
                <a:latin typeface="AppleSystemUIFont"/>
                <a:ea typeface="Calibri" panose="020F0502020204030204" pitchFamily="34" charset="0"/>
                <a:cs typeface="AppleSystemUIFont"/>
              </a:rPr>
              <a:t> of rogue</a:t>
            </a:r>
            <a:endParaRPr lang="fr-FR" sz="12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57175" indent="-257175">
              <a:buSzPts val="1000"/>
              <a:buFont typeface="Symbol" pitchFamily="2" charset="2"/>
              <a:buChar char=""/>
              <a:tabLst>
                <a:tab pos="342900" algn="l"/>
              </a:tabLst>
            </a:pPr>
            <a:r>
              <a:rPr lang="en-US" sz="1350" b="1" kern="0" dirty="0">
                <a:latin typeface="AppleSystemUIFont"/>
                <a:ea typeface="Calibri" panose="020F0502020204030204" pitchFamily="34" charset="0"/>
                <a:cs typeface="AppleSystemUIFont"/>
              </a:rPr>
              <a:t>0%</a:t>
            </a:r>
            <a:r>
              <a:rPr lang="en-US" sz="1350" kern="0" dirty="0">
                <a:latin typeface="AppleSystemUIFont"/>
                <a:ea typeface="Calibri" panose="020F0502020204030204" pitchFamily="34" charset="0"/>
                <a:cs typeface="AppleSystemUIFont"/>
              </a:rPr>
              <a:t> of warlock </a:t>
            </a:r>
            <a:endParaRPr lang="fr-FR" sz="12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tre 6">
            <a:extLst>
              <a:ext uri="{FF2B5EF4-FFF2-40B4-BE49-F238E27FC236}">
                <a16:creationId xmlns:a16="http://schemas.microsoft.com/office/drawing/2014/main" id="{BF08811F-0FA7-40D2-96D6-4B3DFE509AEF}"/>
              </a:ext>
            </a:extLst>
          </p:cNvPr>
          <p:cNvSpPr txBox="1">
            <a:spLocks/>
          </p:cNvSpPr>
          <p:nvPr/>
        </p:nvSpPr>
        <p:spPr>
          <a:xfrm>
            <a:off x="628600" y="56762"/>
            <a:ext cx="6634132" cy="7326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50" b="1" i="0" kern="1200">
                <a:solidFill>
                  <a:srgbClr val="0066A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fr-FR" dirty="0"/>
              <a:t>GENETICALS ALGORITHMS APPLICATION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9DCCA76-6638-7775-75AA-A0D8BE55AD5F}"/>
              </a:ext>
            </a:extLst>
          </p:cNvPr>
          <p:cNvSpPr txBox="1">
            <a:spLocks/>
          </p:cNvSpPr>
          <p:nvPr/>
        </p:nvSpPr>
        <p:spPr>
          <a:xfrm>
            <a:off x="597424" y="850751"/>
            <a:ext cx="7257372" cy="26763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66A1"/>
              </a:buClr>
              <a:buFont typeface="LucidaGrande" charset="0"/>
              <a:buChar char="▸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LucidaGrande" charset="0"/>
              <a:buChar char="-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Wingdings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66A1"/>
              </a:buClr>
              <a:buFont typeface="Courier New" charset="0"/>
              <a:buChar char="o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i="1" dirty="0">
                <a:solidFill>
                  <a:srgbClr val="01B4E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</a:rPr>
              <a:t>Implementation of the genetic algorithm</a:t>
            </a:r>
            <a:endParaRPr lang="en-US" b="1" i="1" dirty="0">
              <a:solidFill>
                <a:srgbClr val="01B4E3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23E1292-B490-109E-F23B-A7F4F674A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827" y="4573309"/>
            <a:ext cx="483113" cy="48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973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39586-C589-CC40-8485-B3321DF50C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i="0" dirty="0" err="1">
                <a:effectLst/>
                <a:latin typeface="+mn-lt"/>
              </a:rPr>
              <a:t>Particle</a:t>
            </a:r>
            <a:r>
              <a:rPr lang="fr-FR" i="0" dirty="0">
                <a:effectLst/>
                <a:latin typeface="+mn-lt"/>
              </a:rPr>
              <a:t> </a:t>
            </a:r>
            <a:r>
              <a:rPr lang="fr-FR" i="0" dirty="0" err="1">
                <a:effectLst/>
                <a:latin typeface="+mn-lt"/>
              </a:rPr>
              <a:t>Swarm</a:t>
            </a:r>
            <a:r>
              <a:rPr lang="fr-FR" i="0" dirty="0">
                <a:effectLst/>
                <a:latin typeface="+mn-lt"/>
              </a:rPr>
              <a:t> </a:t>
            </a:r>
            <a:r>
              <a:rPr lang="fr-FR" i="0" dirty="0" err="1">
                <a:effectLst/>
                <a:latin typeface="+mn-lt"/>
              </a:rPr>
              <a:t>Optimization</a:t>
            </a:r>
            <a:r>
              <a:rPr lang="fr-FR" i="0" dirty="0">
                <a:effectLst/>
                <a:latin typeface="+mn-lt"/>
              </a:rPr>
              <a:t> (PSO) </a:t>
            </a:r>
            <a:r>
              <a:rPr lang="fr-FR" i="0" dirty="0" err="1">
                <a:effectLst/>
                <a:latin typeface="+mn-lt"/>
              </a:rPr>
              <a:t>Algorithm</a:t>
            </a:r>
            <a:r>
              <a:rPr lang="fr-FR" i="0" dirty="0">
                <a:effectLst/>
                <a:latin typeface="+mn-lt"/>
              </a:rPr>
              <a:t> Application</a:t>
            </a:r>
            <a:endParaRPr lang="en-US" dirty="0"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EE6D21-C466-6849-8A91-2ED93BE9C3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Adrien </a:t>
            </a:r>
            <a:r>
              <a:rPr lang="en-US" dirty="0" err="1"/>
              <a:t>Christiaën</a:t>
            </a: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C7CF9AD-23AE-2C65-2264-2866B0CB4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47" y="216589"/>
            <a:ext cx="1677259" cy="167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8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39586-C589-CC40-8485-B3321DF50C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EE6D21-C466-6849-8A91-2ED93BE9C3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Adrien </a:t>
            </a:r>
            <a:r>
              <a:rPr lang="en-US" dirty="0" err="1"/>
              <a:t>Christiaën</a:t>
            </a: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C7CF9AD-23AE-2C65-2264-2866B0CB4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47" y="216589"/>
            <a:ext cx="1677259" cy="167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9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CCFCB2-3C7D-2F47-B231-5C5C3AFBF3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fr-FR" sz="16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Spell</a:t>
            </a:r>
            <a:r>
              <a:rPr lang="fr-FR" sz="16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data:</a:t>
            </a:r>
          </a:p>
          <a:p>
            <a:pPr marL="0" lvl="0" indent="0">
              <a:buNone/>
            </a:pPr>
            <a:endParaRPr lang="fr-FR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endParaRPr lang="fr-FR" sz="16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endParaRPr lang="fr-FR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endParaRPr lang="fr-FR" sz="16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endParaRPr lang="fr-FR" sz="16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fr-FR" sz="16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Player </a:t>
            </a:r>
            <a:r>
              <a:rPr lang="fr-FR" sz="16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Behavious</a:t>
            </a:r>
            <a:r>
              <a:rPr lang="fr-FR" sz="16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data:</a:t>
            </a:r>
            <a:endParaRPr lang="fr-FR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B06411-EE63-D346-9F05-B1E2F7CB3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20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900F60-7C0D-8B48-910B-EB4B5D45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PSO </a:t>
            </a:r>
            <a:r>
              <a:rPr lang="fr-FR" dirty="0" err="1"/>
              <a:t>Algorithm</a:t>
            </a:r>
            <a:r>
              <a:rPr lang="fr-FR" dirty="0"/>
              <a:t> Application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57A539-4F20-7D43-80B8-894CF79A0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Simulation Parameters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7FC86D4-A778-A26E-2CD9-4141A1506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27" y="4573309"/>
            <a:ext cx="483113" cy="483113"/>
          </a:xfrm>
          <a:prstGeom prst="rect">
            <a:avLst/>
          </a:prstGeom>
        </p:spPr>
      </p:pic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989E418D-4BF0-D67D-697F-E19162FC6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896617"/>
              </p:ext>
            </p:extLst>
          </p:nvPr>
        </p:nvGraphicFramePr>
        <p:xfrm>
          <a:off x="638874" y="1643598"/>
          <a:ext cx="4693414" cy="13122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6707">
                  <a:extLst>
                    <a:ext uri="{9D8B030D-6E8A-4147-A177-3AD203B41FA5}">
                      <a16:colId xmlns:a16="http://schemas.microsoft.com/office/drawing/2014/main" val="3090344827"/>
                    </a:ext>
                  </a:extLst>
                </a:gridCol>
                <a:gridCol w="2346707">
                  <a:extLst>
                    <a:ext uri="{9D8B030D-6E8A-4147-A177-3AD203B41FA5}">
                      <a16:colId xmlns:a16="http://schemas.microsoft.com/office/drawing/2014/main" val="776031325"/>
                    </a:ext>
                  </a:extLst>
                </a:gridCol>
              </a:tblGrid>
              <a:tr h="287954">
                <a:tc>
                  <a:txBody>
                    <a:bodyPr/>
                    <a:lstStyle/>
                    <a:p>
                      <a:r>
                        <a:rPr lang="fr-FR" sz="135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Duration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35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seconds</a:t>
                      </a:r>
                      <a:endParaRPr lang="fr-FR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845292"/>
                  </a:ext>
                </a:extLst>
              </a:tr>
              <a:tr h="420675">
                <a:tc>
                  <a:txBody>
                    <a:bodyPr/>
                    <a:lstStyle/>
                    <a:p>
                      <a:r>
                        <a:rPr lang="fr-FR" sz="135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Damage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35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263 to 337 </a:t>
                      </a:r>
                      <a:r>
                        <a:rPr lang="fr-FR" sz="135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every</a:t>
                      </a:r>
                      <a:r>
                        <a:rPr lang="fr-FR" sz="135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 seconds</a:t>
                      </a:r>
                      <a:endParaRPr lang="fr-FR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317136"/>
                  </a:ext>
                </a:extLst>
              </a:tr>
              <a:tr h="287954">
                <a:tc>
                  <a:txBody>
                    <a:bodyPr/>
                    <a:lstStyle/>
                    <a:p>
                      <a:r>
                        <a:rPr lang="fr-FR" sz="135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Trigger </a:t>
                      </a:r>
                      <a:r>
                        <a:rPr lang="fr-FR" sz="135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Period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35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Every</a:t>
                      </a:r>
                      <a:r>
                        <a:rPr lang="fr-FR" sz="135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 seconds</a:t>
                      </a:r>
                      <a:endParaRPr lang="fr-FR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726162"/>
                  </a:ext>
                </a:extLst>
              </a:tr>
              <a:tr h="287954">
                <a:tc>
                  <a:txBody>
                    <a:bodyPr/>
                    <a:lstStyle/>
                    <a:p>
                      <a:r>
                        <a:rPr lang="fr-FR" sz="135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Range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35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 yards</a:t>
                      </a:r>
                      <a:endParaRPr lang="fr-FR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628896"/>
                  </a:ext>
                </a:extLst>
              </a:tr>
            </a:tbl>
          </a:graphicData>
        </a:graphic>
      </p:graphicFrame>
      <p:graphicFrame>
        <p:nvGraphicFramePr>
          <p:cNvPr id="9" name="Tableau 9">
            <a:extLst>
              <a:ext uri="{FF2B5EF4-FFF2-40B4-BE49-F238E27FC236}">
                <a16:creationId xmlns:a16="http://schemas.microsoft.com/office/drawing/2014/main" id="{407D8505-658F-61EA-7BDA-04FDB16EE1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190477"/>
              </p:ext>
            </p:extLst>
          </p:nvPr>
        </p:nvGraphicFramePr>
        <p:xfrm>
          <a:off x="638874" y="3704947"/>
          <a:ext cx="4703688" cy="7212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0357">
                  <a:extLst>
                    <a:ext uri="{9D8B030D-6E8A-4147-A177-3AD203B41FA5}">
                      <a16:colId xmlns:a16="http://schemas.microsoft.com/office/drawing/2014/main" val="1462625803"/>
                    </a:ext>
                  </a:extLst>
                </a:gridCol>
                <a:gridCol w="2373331">
                  <a:extLst>
                    <a:ext uri="{9D8B030D-6E8A-4147-A177-3AD203B41FA5}">
                      <a16:colId xmlns:a16="http://schemas.microsoft.com/office/drawing/2014/main" val="278239908"/>
                    </a:ext>
                  </a:extLst>
                </a:gridCol>
              </a:tblGrid>
              <a:tr h="360624">
                <a:tc>
                  <a:txBody>
                    <a:bodyPr/>
                    <a:lstStyle/>
                    <a:p>
                      <a:r>
                        <a:rPr lang="fr-FR" sz="135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Initial Population: 100 </a:t>
                      </a:r>
                      <a:r>
                        <a:rPr lang="fr-FR" sz="135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players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35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 </a:t>
                      </a:r>
                      <a:r>
                        <a:rPr lang="fr-FR" sz="135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players</a:t>
                      </a:r>
                      <a:endParaRPr lang="fr-FR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531153"/>
                  </a:ext>
                </a:extLst>
              </a:tr>
              <a:tr h="360624">
                <a:tc>
                  <a:txBody>
                    <a:bodyPr/>
                    <a:lstStyle/>
                    <a:p>
                      <a:r>
                        <a:rPr lang="fr-FR" sz="135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R0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i="1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1862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3255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CCFCB2-3C7D-2F47-B231-5C5C3AFBF3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fr-FR" sz="1600" b="0" i="0" dirty="0" err="1">
                <a:effectLst/>
                <a:latin typeface="Arial" panose="020B0604020202020204" pitchFamily="34" charset="0"/>
              </a:rPr>
              <a:t>Health</a:t>
            </a:r>
            <a:r>
              <a:rPr lang="fr-FR" sz="1600" b="0" i="0" dirty="0">
                <a:effectLst/>
                <a:latin typeface="Arial" panose="020B0604020202020204" pitchFamily="34" charset="0"/>
              </a:rPr>
              <a:t> Classes (HP):</a:t>
            </a:r>
            <a:endParaRPr lang="fr-FR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endParaRPr lang="fr-FR" sz="16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endParaRPr lang="fr-FR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endParaRPr lang="fr-FR" sz="16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endParaRPr lang="fr-FR" sz="16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B06411-EE63-D346-9F05-B1E2F7CB3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21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900F60-7C0D-8B48-910B-EB4B5D45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PSO </a:t>
            </a:r>
            <a:r>
              <a:rPr lang="fr-FR" dirty="0" err="1"/>
              <a:t>Algorithm</a:t>
            </a:r>
            <a:r>
              <a:rPr lang="fr-FR" dirty="0"/>
              <a:t> Application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57A539-4F20-7D43-80B8-894CF79A0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Simulation Parameters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7FC86D4-A778-A26E-2CD9-4141A1506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27" y="4573309"/>
            <a:ext cx="483113" cy="48311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37120B3-ED79-243C-44DF-C0C35BE8D40C}"/>
              </a:ext>
            </a:extLst>
          </p:cNvPr>
          <p:cNvSpPr txBox="1"/>
          <p:nvPr/>
        </p:nvSpPr>
        <p:spPr>
          <a:xfrm>
            <a:off x="628599" y="1884322"/>
            <a:ext cx="593658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i="0" dirty="0">
                <a:effectLst/>
                <a:latin typeface="Arial" panose="020B0604020202020204" pitchFamily="34" charset="0"/>
              </a:rPr>
              <a:t>Warrior:</a:t>
            </a:r>
            <a:r>
              <a:rPr lang="fr-FR" sz="1400" b="0" i="0" dirty="0">
                <a:effectLst/>
                <a:latin typeface="Arial" panose="020B0604020202020204" pitchFamily="34" charset="0"/>
              </a:rPr>
              <a:t> HP = 150</a:t>
            </a:r>
            <a:r>
              <a:rPr lang="fr-FR" sz="1400" b="0" i="0" dirty="0">
                <a:effectLst/>
                <a:latin typeface="Courier New" panose="02070309020205020404" pitchFamily="49" charset="0"/>
              </a:rPr>
              <a:t>.</a:t>
            </a:r>
            <a:r>
              <a:rPr lang="fr-FR" sz="1400" b="0" i="0" dirty="0">
                <a:effectLst/>
                <a:latin typeface="Arial" panose="020B0604020202020204" pitchFamily="34" charset="0"/>
              </a:rPr>
              <a:t>51 </a:t>
            </a:r>
            <a:r>
              <a:rPr lang="fr-FR" sz="1400" b="0" i="0" dirty="0">
                <a:effectLst/>
                <a:latin typeface="Courier New" panose="02070309020205020404" pitchFamily="49" charset="0"/>
              </a:rPr>
              <a:t>× </a:t>
            </a:r>
            <a:r>
              <a:rPr lang="fr-FR" sz="1400" b="0" i="0" dirty="0" err="1">
                <a:effectLst/>
                <a:latin typeface="Arial" panose="020B0604020202020204" pitchFamily="34" charset="0"/>
              </a:rPr>
              <a:t>level</a:t>
            </a:r>
            <a:r>
              <a:rPr lang="fr-FR" sz="1400" b="0" i="0" dirty="0">
                <a:effectLst/>
                <a:latin typeface="Arial" panose="020B0604020202020204" pitchFamily="34" charset="0"/>
              </a:rPr>
              <a:t> + 120</a:t>
            </a:r>
            <a:br>
              <a:rPr lang="fr-FR" sz="1400" dirty="0"/>
            </a:br>
            <a:r>
              <a:rPr lang="fr-FR" sz="1400" b="1" i="0" dirty="0">
                <a:effectLst/>
                <a:latin typeface="Arial" panose="020B0604020202020204" pitchFamily="34" charset="0"/>
              </a:rPr>
              <a:t>Paladin:</a:t>
            </a:r>
            <a:r>
              <a:rPr lang="fr-FR" sz="1400" b="0" i="0" dirty="0">
                <a:effectLst/>
                <a:latin typeface="Arial" panose="020B0604020202020204" pitchFamily="34" charset="0"/>
              </a:rPr>
              <a:t> HP = 142</a:t>
            </a:r>
            <a:r>
              <a:rPr lang="fr-FR" sz="1400" b="0" i="0" dirty="0">
                <a:effectLst/>
                <a:latin typeface="Courier New" panose="02070309020205020404" pitchFamily="49" charset="0"/>
              </a:rPr>
              <a:t>.</a:t>
            </a:r>
            <a:r>
              <a:rPr lang="fr-FR" sz="1400" b="0" i="0" dirty="0">
                <a:effectLst/>
                <a:latin typeface="Arial" panose="020B0604020202020204" pitchFamily="34" charset="0"/>
              </a:rPr>
              <a:t>03 </a:t>
            </a:r>
            <a:r>
              <a:rPr lang="fr-FR" sz="1400" b="0" i="0" dirty="0">
                <a:effectLst/>
                <a:latin typeface="Courier New" panose="02070309020205020404" pitchFamily="49" charset="0"/>
              </a:rPr>
              <a:t>× </a:t>
            </a:r>
            <a:r>
              <a:rPr lang="fr-FR" sz="1400" b="0" i="0" dirty="0" err="1">
                <a:effectLst/>
                <a:latin typeface="Arial" panose="020B0604020202020204" pitchFamily="34" charset="0"/>
              </a:rPr>
              <a:t>level</a:t>
            </a:r>
            <a:r>
              <a:rPr lang="fr-FR" sz="1400" b="0" i="0" dirty="0">
                <a:effectLst/>
                <a:latin typeface="Arial" panose="020B0604020202020204" pitchFamily="34" charset="0"/>
              </a:rPr>
              <a:t> + 120</a:t>
            </a:r>
            <a:br>
              <a:rPr lang="fr-FR" sz="1400" dirty="0"/>
            </a:br>
            <a:r>
              <a:rPr lang="fr-FR" sz="1400" b="1" i="0" dirty="0">
                <a:effectLst/>
                <a:latin typeface="Arial" panose="020B0604020202020204" pitchFamily="34" charset="0"/>
              </a:rPr>
              <a:t>Hunter:</a:t>
            </a:r>
            <a:r>
              <a:rPr lang="fr-FR" sz="1400" b="0" i="0" dirty="0">
                <a:effectLst/>
                <a:latin typeface="Arial" panose="020B0604020202020204" pitchFamily="34" charset="0"/>
              </a:rPr>
              <a:t> HP = 100</a:t>
            </a:r>
            <a:r>
              <a:rPr lang="fr-FR" sz="1400" b="0" i="0" dirty="0">
                <a:effectLst/>
                <a:latin typeface="Courier New" panose="02070309020205020404" pitchFamily="49" charset="0"/>
              </a:rPr>
              <a:t>.</a:t>
            </a:r>
            <a:r>
              <a:rPr lang="fr-FR" sz="1400" b="0" i="0" dirty="0">
                <a:effectLst/>
                <a:latin typeface="Arial" panose="020B0604020202020204" pitchFamily="34" charset="0"/>
              </a:rPr>
              <a:t>00 </a:t>
            </a:r>
            <a:r>
              <a:rPr lang="fr-FR" sz="1400" b="0" i="0" dirty="0">
                <a:effectLst/>
                <a:latin typeface="Courier New" panose="02070309020205020404" pitchFamily="49" charset="0"/>
              </a:rPr>
              <a:t>× </a:t>
            </a:r>
            <a:r>
              <a:rPr lang="fr-FR" sz="1400" b="0" i="0" dirty="0" err="1">
                <a:effectLst/>
                <a:latin typeface="Arial" panose="020B0604020202020204" pitchFamily="34" charset="0"/>
              </a:rPr>
              <a:t>level</a:t>
            </a:r>
            <a:r>
              <a:rPr lang="fr-FR" sz="1400" b="0" i="0" dirty="0">
                <a:effectLst/>
                <a:latin typeface="Arial" panose="020B0604020202020204" pitchFamily="34" charset="0"/>
              </a:rPr>
              <a:t> + 100</a:t>
            </a:r>
            <a:br>
              <a:rPr lang="fr-FR" sz="1400" dirty="0"/>
            </a:br>
            <a:r>
              <a:rPr lang="fr-FR" sz="1400" b="1" i="0" dirty="0">
                <a:effectLst/>
                <a:latin typeface="Arial" panose="020B0604020202020204" pitchFamily="34" charset="0"/>
              </a:rPr>
              <a:t>Rogue:</a:t>
            </a:r>
            <a:r>
              <a:rPr lang="fr-FR" sz="1400" b="0" i="0" dirty="0">
                <a:effectLst/>
                <a:latin typeface="Arial" panose="020B0604020202020204" pitchFamily="34" charset="0"/>
              </a:rPr>
              <a:t> HP = 83</a:t>
            </a:r>
            <a:r>
              <a:rPr lang="fr-FR" sz="1400" b="0" i="0" dirty="0">
                <a:effectLst/>
                <a:latin typeface="Courier New" panose="02070309020205020404" pitchFamily="49" charset="0"/>
              </a:rPr>
              <a:t>.</a:t>
            </a:r>
            <a:r>
              <a:rPr lang="fr-FR" sz="1400" b="0" i="0" dirty="0">
                <a:effectLst/>
                <a:latin typeface="Arial" panose="020B0604020202020204" pitchFamily="34" charset="0"/>
              </a:rPr>
              <a:t>05 </a:t>
            </a:r>
            <a:r>
              <a:rPr lang="fr-FR" sz="1400" b="0" i="0" dirty="0">
                <a:effectLst/>
                <a:latin typeface="Courier New" panose="02070309020205020404" pitchFamily="49" charset="0"/>
              </a:rPr>
              <a:t>× </a:t>
            </a:r>
            <a:r>
              <a:rPr lang="fr-FR" sz="1400" b="0" i="0" dirty="0" err="1">
                <a:effectLst/>
                <a:latin typeface="Arial" panose="020B0604020202020204" pitchFamily="34" charset="0"/>
              </a:rPr>
              <a:t>level</a:t>
            </a:r>
            <a:r>
              <a:rPr lang="fr-FR" sz="1400" b="0" i="0" dirty="0">
                <a:effectLst/>
                <a:latin typeface="Arial" panose="020B0604020202020204" pitchFamily="34" charset="0"/>
              </a:rPr>
              <a:t> + 100</a:t>
            </a:r>
            <a:br>
              <a:rPr lang="fr-FR" sz="1400" dirty="0"/>
            </a:br>
            <a:r>
              <a:rPr lang="fr-FR" sz="1400" b="1" i="0" dirty="0">
                <a:effectLst/>
                <a:latin typeface="Arial" panose="020B0604020202020204" pitchFamily="34" charset="0"/>
              </a:rPr>
              <a:t>Priest:</a:t>
            </a:r>
            <a:r>
              <a:rPr lang="fr-FR" sz="1400" b="0" i="0" dirty="0">
                <a:effectLst/>
                <a:latin typeface="Arial" panose="020B0604020202020204" pitchFamily="34" charset="0"/>
              </a:rPr>
              <a:t> HP = 74</a:t>
            </a:r>
            <a:r>
              <a:rPr lang="fr-FR" sz="1400" b="0" i="0" dirty="0">
                <a:effectLst/>
                <a:latin typeface="Courier New" panose="02070309020205020404" pitchFamily="49" charset="0"/>
              </a:rPr>
              <a:t>.</a:t>
            </a:r>
            <a:r>
              <a:rPr lang="fr-FR" sz="1400" b="0" i="0" dirty="0">
                <a:effectLst/>
                <a:latin typeface="Arial" panose="020B0604020202020204" pitchFamily="34" charset="0"/>
              </a:rPr>
              <a:t>92 </a:t>
            </a:r>
            <a:r>
              <a:rPr lang="fr-FR" sz="1400" b="0" i="0" dirty="0">
                <a:effectLst/>
                <a:latin typeface="Courier New" panose="02070309020205020404" pitchFamily="49" charset="0"/>
              </a:rPr>
              <a:t>× </a:t>
            </a:r>
            <a:r>
              <a:rPr lang="fr-FR" sz="1400" b="0" i="0" dirty="0" err="1">
                <a:effectLst/>
                <a:latin typeface="Arial" panose="020B0604020202020204" pitchFamily="34" charset="0"/>
              </a:rPr>
              <a:t>level</a:t>
            </a:r>
            <a:r>
              <a:rPr lang="fr-FR" sz="1400" b="0" i="0" dirty="0">
                <a:effectLst/>
                <a:latin typeface="Arial" panose="020B0604020202020204" pitchFamily="34" charset="0"/>
              </a:rPr>
              <a:t> + 80</a:t>
            </a:r>
            <a:br>
              <a:rPr lang="fr-FR" sz="1400" dirty="0"/>
            </a:br>
            <a:r>
              <a:rPr lang="fr-FR" sz="1400" b="1" i="0" dirty="0" err="1">
                <a:effectLst/>
                <a:latin typeface="Arial" panose="020B0604020202020204" pitchFamily="34" charset="0"/>
              </a:rPr>
              <a:t>Warlock</a:t>
            </a:r>
            <a:r>
              <a:rPr lang="fr-FR" sz="1400" b="1" i="0" dirty="0">
                <a:effectLst/>
                <a:latin typeface="Arial" panose="020B0604020202020204" pitchFamily="34" charset="0"/>
              </a:rPr>
              <a:t> or Mage</a:t>
            </a:r>
            <a:r>
              <a:rPr lang="fr-FR" sz="1400" b="0" i="0" dirty="0">
                <a:effectLst/>
                <a:latin typeface="Arial" panose="020B0604020202020204" pitchFamily="34" charset="0"/>
              </a:rPr>
              <a:t>: HP = 71</a:t>
            </a:r>
            <a:r>
              <a:rPr lang="fr-FR" sz="1400" b="0" i="0" dirty="0">
                <a:effectLst/>
                <a:latin typeface="Courier New" panose="02070309020205020404" pitchFamily="49" charset="0"/>
              </a:rPr>
              <a:t>.</a:t>
            </a:r>
            <a:r>
              <a:rPr lang="fr-FR" sz="1400" b="0" i="0" dirty="0">
                <a:effectLst/>
                <a:latin typeface="Arial" panose="020B0604020202020204" pitchFamily="34" charset="0"/>
              </a:rPr>
              <a:t>53 </a:t>
            </a:r>
            <a:r>
              <a:rPr lang="fr-FR" sz="1400" b="0" i="0" dirty="0">
                <a:effectLst/>
                <a:latin typeface="Courier New" panose="02070309020205020404" pitchFamily="49" charset="0"/>
              </a:rPr>
              <a:t>× </a:t>
            </a:r>
            <a:r>
              <a:rPr lang="fr-FR" sz="1400" b="0" i="0" dirty="0" err="1">
                <a:effectLst/>
                <a:latin typeface="Arial" panose="020B0604020202020204" pitchFamily="34" charset="0"/>
              </a:rPr>
              <a:t>level</a:t>
            </a:r>
            <a:r>
              <a:rPr lang="fr-FR" sz="1400" b="0" i="0" dirty="0">
                <a:effectLst/>
                <a:latin typeface="Arial" panose="020B0604020202020204" pitchFamily="34" charset="0"/>
              </a:rPr>
              <a:t> + 80</a:t>
            </a:r>
            <a:br>
              <a:rPr lang="fr-FR" sz="1400" dirty="0"/>
            </a:br>
            <a:r>
              <a:rPr lang="fr-FR" sz="1400" b="1" i="0" dirty="0">
                <a:effectLst/>
                <a:latin typeface="Arial" panose="020B0604020202020204" pitchFamily="34" charset="0"/>
              </a:rPr>
              <a:t>Shaman:</a:t>
            </a:r>
            <a:r>
              <a:rPr lang="fr-FR" sz="1400" b="0" i="0" dirty="0">
                <a:effectLst/>
                <a:latin typeface="Arial" panose="020B0604020202020204" pitchFamily="34" charset="0"/>
              </a:rPr>
              <a:t> HP = 133</a:t>
            </a:r>
            <a:r>
              <a:rPr lang="fr-FR" sz="1400" b="0" i="0" dirty="0">
                <a:effectLst/>
                <a:latin typeface="Courier New" panose="02070309020205020404" pitchFamily="49" charset="0"/>
              </a:rPr>
              <a:t>.</a:t>
            </a:r>
            <a:r>
              <a:rPr lang="fr-FR" sz="1400" b="0" i="0" dirty="0">
                <a:effectLst/>
                <a:latin typeface="Arial" panose="020B0604020202020204" pitchFamily="34" charset="0"/>
              </a:rPr>
              <a:t>56 </a:t>
            </a:r>
            <a:r>
              <a:rPr lang="fr-FR" sz="1400" b="0" i="0" dirty="0">
                <a:effectLst/>
                <a:latin typeface="Courier New" panose="02070309020205020404" pitchFamily="49" charset="0"/>
              </a:rPr>
              <a:t>× </a:t>
            </a:r>
            <a:r>
              <a:rPr lang="fr-FR" sz="1400" b="0" i="0" dirty="0" err="1">
                <a:effectLst/>
                <a:latin typeface="Arial" panose="020B0604020202020204" pitchFamily="34" charset="0"/>
              </a:rPr>
              <a:t>level</a:t>
            </a:r>
            <a:r>
              <a:rPr lang="fr-FR" sz="1400" b="0" i="0" dirty="0">
                <a:effectLst/>
                <a:latin typeface="Arial" panose="020B0604020202020204" pitchFamily="34" charset="0"/>
              </a:rPr>
              <a:t> + 120</a:t>
            </a:r>
            <a:br>
              <a:rPr lang="fr-FR" sz="1400" dirty="0"/>
            </a:br>
            <a:r>
              <a:rPr lang="fr-FR" sz="1400" b="1" i="0" dirty="0" err="1">
                <a:effectLst/>
                <a:latin typeface="Arial" panose="020B0604020202020204" pitchFamily="34" charset="0"/>
              </a:rPr>
              <a:t>Druid</a:t>
            </a:r>
            <a:r>
              <a:rPr lang="fr-FR" sz="1400" b="1" i="0" dirty="0">
                <a:effectLst/>
                <a:latin typeface="Arial" panose="020B0604020202020204" pitchFamily="34" charset="0"/>
              </a:rPr>
              <a:t>:</a:t>
            </a:r>
            <a:r>
              <a:rPr lang="fr-FR" sz="1400" b="0" i="0" dirty="0">
                <a:effectLst/>
                <a:latin typeface="Arial" panose="020B0604020202020204" pitchFamily="34" charset="0"/>
              </a:rPr>
              <a:t> HP = 125</a:t>
            </a:r>
            <a:r>
              <a:rPr lang="fr-FR" sz="1400" b="0" i="0" dirty="0">
                <a:effectLst/>
                <a:latin typeface="Courier New" panose="02070309020205020404" pitchFamily="49" charset="0"/>
              </a:rPr>
              <a:t>.</a:t>
            </a:r>
            <a:r>
              <a:rPr lang="fr-FR" sz="1400" b="0" i="0" dirty="0">
                <a:effectLst/>
                <a:latin typeface="Arial" panose="020B0604020202020204" pitchFamily="34" charset="0"/>
              </a:rPr>
              <a:t>08 </a:t>
            </a:r>
            <a:r>
              <a:rPr lang="fr-FR" sz="1400" b="0" i="0" dirty="0">
                <a:effectLst/>
                <a:latin typeface="Courier New" panose="02070309020205020404" pitchFamily="49" charset="0"/>
              </a:rPr>
              <a:t>× </a:t>
            </a:r>
            <a:r>
              <a:rPr lang="fr-FR" sz="1400" b="0" i="0" dirty="0" err="1">
                <a:effectLst/>
                <a:latin typeface="Arial" panose="020B0604020202020204" pitchFamily="34" charset="0"/>
              </a:rPr>
              <a:t>level</a:t>
            </a:r>
            <a:r>
              <a:rPr lang="fr-FR" sz="1400" b="0" i="0" dirty="0">
                <a:effectLst/>
                <a:latin typeface="Arial" panose="020B0604020202020204" pitchFamily="34" charset="0"/>
              </a:rPr>
              <a:t> + 120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516022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CCFCB2-3C7D-2F47-B231-5C5C3AFBF3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00" y="1200694"/>
            <a:ext cx="7192736" cy="3132413"/>
          </a:xfrm>
        </p:spPr>
        <p:txBody>
          <a:bodyPr/>
          <a:lstStyle/>
          <a:p>
            <a:pPr marL="0" lvl="0" indent="0">
              <a:buNone/>
            </a:pPr>
            <a:r>
              <a:rPr lang="fr-FR" sz="1600" b="0" i="0" dirty="0" err="1">
                <a:effectLst/>
                <a:latin typeface="Arial" panose="020B0604020202020204" pitchFamily="34" charset="0"/>
              </a:rPr>
              <a:t>Health</a:t>
            </a:r>
            <a:r>
              <a:rPr lang="fr-FR" sz="1600" b="0" i="0" dirty="0">
                <a:effectLst/>
                <a:latin typeface="Arial" panose="020B0604020202020204" pitchFamily="34" charset="0"/>
              </a:rPr>
              <a:t> Classes (HP):</a:t>
            </a:r>
            <a:endParaRPr lang="fr-FR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endParaRPr lang="fr-FR" sz="16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endParaRPr lang="fr-FR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endParaRPr lang="fr-FR" sz="16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endParaRPr lang="fr-FR" sz="16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B06411-EE63-D346-9F05-B1E2F7CB3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22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900F60-7C0D-8B48-910B-EB4B5D45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PSO </a:t>
            </a:r>
            <a:r>
              <a:rPr lang="fr-FR" dirty="0" err="1"/>
              <a:t>Algorithm</a:t>
            </a:r>
            <a:r>
              <a:rPr lang="fr-FR" dirty="0"/>
              <a:t> Application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57A539-4F20-7D43-80B8-894CF79A0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Problem and fitness function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7FC86D4-A778-A26E-2CD9-4141A1506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27" y="4573309"/>
            <a:ext cx="483113" cy="48311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37120B3-ED79-243C-44DF-C0C35BE8D40C}"/>
              </a:ext>
            </a:extLst>
          </p:cNvPr>
          <p:cNvSpPr txBox="1"/>
          <p:nvPr/>
        </p:nvSpPr>
        <p:spPr>
          <a:xfrm>
            <a:off x="628600" y="1468326"/>
            <a:ext cx="725737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400" b="0" i="0" dirty="0">
                <a:effectLst/>
                <a:latin typeface="Söhne"/>
              </a:rPr>
              <a:t>To </a:t>
            </a:r>
            <a:r>
              <a:rPr lang="fr-FR" sz="1400" b="0" i="0" dirty="0" err="1">
                <a:effectLst/>
                <a:latin typeface="Söhne"/>
              </a:rPr>
              <a:t>implement</a:t>
            </a:r>
            <a:r>
              <a:rPr lang="fr-FR" sz="1400" b="0" i="0" dirty="0">
                <a:effectLst/>
                <a:latin typeface="Söhne"/>
              </a:rPr>
              <a:t> </a:t>
            </a:r>
            <a:r>
              <a:rPr lang="fr-FR" sz="1400" b="0" i="0" dirty="0" err="1">
                <a:effectLst/>
                <a:latin typeface="Söhne"/>
              </a:rPr>
              <a:t>player</a:t>
            </a:r>
            <a:r>
              <a:rPr lang="fr-FR" sz="1400" b="0" i="0" dirty="0">
                <a:effectLst/>
                <a:latin typeface="Söhne"/>
              </a:rPr>
              <a:t> </a:t>
            </a:r>
            <a:r>
              <a:rPr lang="fr-FR" sz="1400" b="0" i="0" dirty="0" err="1">
                <a:effectLst/>
                <a:latin typeface="Söhne"/>
              </a:rPr>
              <a:t>behavior</a:t>
            </a:r>
            <a:r>
              <a:rPr lang="fr-FR" sz="1400" b="0" i="0" dirty="0">
                <a:effectLst/>
                <a:latin typeface="Söhne"/>
              </a:rPr>
              <a:t>, </a:t>
            </a:r>
            <a:r>
              <a:rPr lang="fr-FR" sz="1400" b="0" i="0" dirty="0" err="1">
                <a:effectLst/>
                <a:latin typeface="Söhne"/>
              </a:rPr>
              <a:t>we</a:t>
            </a:r>
            <a:r>
              <a:rPr lang="fr-FR" sz="1400" b="0" i="0" dirty="0">
                <a:effectLst/>
                <a:latin typeface="Söhne"/>
              </a:rPr>
              <a:t> </a:t>
            </a:r>
            <a:r>
              <a:rPr lang="fr-FR" sz="1400" b="0" i="0" dirty="0" err="1">
                <a:effectLst/>
                <a:latin typeface="Söhne"/>
              </a:rPr>
              <a:t>consider</a:t>
            </a:r>
            <a:r>
              <a:rPr lang="fr-FR" sz="1400" b="0" i="0" dirty="0">
                <a:effectLst/>
                <a:latin typeface="Söhne"/>
              </a:rPr>
              <a:t> 8 </a:t>
            </a:r>
            <a:r>
              <a:rPr lang="fr-FR" sz="1400" b="0" i="0" dirty="0" err="1">
                <a:effectLst/>
                <a:latin typeface="Söhne"/>
              </a:rPr>
              <a:t>factors</a:t>
            </a:r>
            <a:r>
              <a:rPr lang="fr-FR" sz="1400" b="0" i="0" dirty="0">
                <a:effectLst/>
                <a:latin typeface="Söhne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400" b="1" i="0" dirty="0">
                <a:effectLst/>
                <a:latin typeface="Söhne"/>
              </a:rPr>
              <a:t>Initial </a:t>
            </a:r>
            <a:r>
              <a:rPr lang="fr-FR" sz="1400" b="1" i="0" dirty="0" err="1">
                <a:effectLst/>
                <a:latin typeface="Söhne"/>
              </a:rPr>
              <a:t>Infected</a:t>
            </a:r>
            <a:r>
              <a:rPr lang="fr-FR" sz="1400" b="1" i="0" dirty="0">
                <a:effectLst/>
                <a:latin typeface="Söhne"/>
              </a:rPr>
              <a:t>: </a:t>
            </a:r>
            <a:r>
              <a:rPr lang="fr-FR" sz="1400" b="0" i="0" dirty="0">
                <a:effectLst/>
                <a:latin typeface="Söhne"/>
              </a:rPr>
              <a:t>The </a:t>
            </a:r>
            <a:r>
              <a:rPr lang="fr-FR" sz="1400" b="0" i="0" dirty="0" err="1">
                <a:effectLst/>
                <a:latin typeface="Söhne"/>
              </a:rPr>
              <a:t>starting</a:t>
            </a:r>
            <a:r>
              <a:rPr lang="fr-FR" sz="1400" b="0" i="0" dirty="0">
                <a:effectLst/>
                <a:latin typeface="Söhne"/>
              </a:rPr>
              <a:t> </a:t>
            </a:r>
            <a:r>
              <a:rPr lang="fr-FR" sz="1400" b="0" i="0" dirty="0" err="1">
                <a:effectLst/>
                <a:latin typeface="Söhne"/>
              </a:rPr>
              <a:t>number</a:t>
            </a:r>
            <a:r>
              <a:rPr lang="fr-FR" sz="1400" b="0" i="0" dirty="0">
                <a:effectLst/>
                <a:latin typeface="Söhne"/>
              </a:rPr>
              <a:t> of </a:t>
            </a:r>
            <a:r>
              <a:rPr lang="fr-FR" sz="1400" b="0" i="0" dirty="0" err="1">
                <a:effectLst/>
                <a:latin typeface="Söhne"/>
              </a:rPr>
              <a:t>infected</a:t>
            </a:r>
            <a:r>
              <a:rPr lang="fr-FR" sz="1400" b="0" i="0" dirty="0">
                <a:effectLst/>
                <a:latin typeface="Söhne"/>
              </a:rPr>
              <a:t> </a:t>
            </a:r>
            <a:r>
              <a:rPr lang="fr-FR" sz="1400" b="0" i="0" dirty="0" err="1">
                <a:effectLst/>
                <a:latin typeface="Söhne"/>
              </a:rPr>
              <a:t>players</a:t>
            </a:r>
            <a:r>
              <a:rPr lang="fr-FR" sz="1400" b="0" i="0" dirty="0">
                <a:effectLst/>
                <a:latin typeface="Söhne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400" b="1" i="0" dirty="0" err="1">
                <a:effectLst/>
                <a:latin typeface="Söhne"/>
              </a:rPr>
              <a:t>Quarantine</a:t>
            </a:r>
            <a:r>
              <a:rPr lang="fr-FR" sz="1400" b="1" i="0" dirty="0">
                <a:effectLst/>
                <a:latin typeface="Söhne"/>
              </a:rPr>
              <a:t> </a:t>
            </a:r>
            <a:r>
              <a:rPr lang="fr-FR" sz="1400" b="1" i="0" dirty="0" err="1">
                <a:effectLst/>
                <a:latin typeface="Söhne"/>
              </a:rPr>
              <a:t>Effectiveness</a:t>
            </a:r>
            <a:r>
              <a:rPr lang="fr-FR" sz="1400" b="0" i="0" dirty="0">
                <a:effectLst/>
                <a:latin typeface="Söhne"/>
              </a:rPr>
              <a:t>: </a:t>
            </a:r>
            <a:r>
              <a:rPr lang="fr-FR" sz="1400" b="0" i="0" dirty="0" err="1">
                <a:effectLst/>
                <a:latin typeface="Söhne"/>
              </a:rPr>
              <a:t>Measures</a:t>
            </a:r>
            <a:r>
              <a:rPr lang="fr-FR" sz="1400" b="0" i="0" dirty="0">
                <a:effectLst/>
                <a:latin typeface="Söhne"/>
              </a:rPr>
              <a:t> how </a:t>
            </a:r>
            <a:r>
              <a:rPr lang="fr-FR" sz="1400" b="0" i="0" dirty="0" err="1">
                <a:effectLst/>
                <a:latin typeface="Söhne"/>
              </a:rPr>
              <a:t>well</a:t>
            </a:r>
            <a:r>
              <a:rPr lang="fr-FR" sz="1400" b="0" i="0" dirty="0">
                <a:effectLst/>
                <a:latin typeface="Söhne"/>
              </a:rPr>
              <a:t> </a:t>
            </a:r>
            <a:r>
              <a:rPr lang="fr-FR" sz="1400" b="0" i="0" dirty="0" err="1">
                <a:effectLst/>
                <a:latin typeface="Söhne"/>
              </a:rPr>
              <a:t>quarantine</a:t>
            </a:r>
            <a:r>
              <a:rPr lang="fr-FR" sz="1400" b="0" i="0" dirty="0">
                <a:effectLst/>
                <a:latin typeface="Söhne"/>
              </a:rPr>
              <a:t> </a:t>
            </a:r>
            <a:r>
              <a:rPr lang="fr-FR" sz="1400" b="0" i="0" dirty="0" err="1">
                <a:effectLst/>
                <a:latin typeface="Söhne"/>
              </a:rPr>
              <a:t>reduces</a:t>
            </a:r>
            <a:r>
              <a:rPr lang="fr-FR" sz="1400" b="0" i="0" dirty="0">
                <a:effectLst/>
                <a:latin typeface="Söhne"/>
              </a:rPr>
              <a:t> spread.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400" b="1" i="0" dirty="0" err="1">
                <a:effectLst/>
                <a:latin typeface="Söhne"/>
              </a:rPr>
              <a:t>Familiar</a:t>
            </a:r>
            <a:r>
              <a:rPr lang="fr-FR" sz="1400" b="1" i="0" dirty="0">
                <a:effectLst/>
                <a:latin typeface="Söhne"/>
              </a:rPr>
              <a:t> </a:t>
            </a:r>
            <a:r>
              <a:rPr lang="fr-FR" sz="1400" b="1" i="0" dirty="0" err="1">
                <a:effectLst/>
                <a:latin typeface="Söhne"/>
              </a:rPr>
              <a:t>Effect</a:t>
            </a:r>
            <a:r>
              <a:rPr lang="fr-FR" sz="1400" b="0" i="0" dirty="0">
                <a:effectLst/>
                <a:latin typeface="Söhne"/>
              </a:rPr>
              <a:t>: Impact of </a:t>
            </a:r>
            <a:r>
              <a:rPr lang="fr-FR" sz="1400" b="0" i="0" dirty="0" err="1">
                <a:effectLst/>
                <a:latin typeface="Söhne"/>
              </a:rPr>
              <a:t>player</a:t>
            </a:r>
            <a:r>
              <a:rPr lang="fr-FR" sz="1400" b="0" i="0" dirty="0">
                <a:effectLst/>
                <a:latin typeface="Söhne"/>
              </a:rPr>
              <a:t> </a:t>
            </a:r>
            <a:r>
              <a:rPr lang="fr-FR" sz="1400" b="0" i="0" dirty="0" err="1">
                <a:effectLst/>
                <a:latin typeface="Söhne"/>
              </a:rPr>
              <a:t>familiars</a:t>
            </a:r>
            <a:r>
              <a:rPr lang="fr-FR" sz="1400" b="0" i="0" dirty="0">
                <a:effectLst/>
                <a:latin typeface="Söhne"/>
              </a:rPr>
              <a:t> on </a:t>
            </a:r>
            <a:r>
              <a:rPr lang="fr-FR" sz="1400" b="0" i="0" dirty="0" err="1">
                <a:effectLst/>
                <a:latin typeface="Söhne"/>
              </a:rPr>
              <a:t>disease</a:t>
            </a:r>
            <a:r>
              <a:rPr lang="fr-FR" sz="1400" b="0" i="0" dirty="0">
                <a:effectLst/>
                <a:latin typeface="Söhne"/>
              </a:rPr>
              <a:t> transmission.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400" b="1" i="0" dirty="0" err="1">
                <a:effectLst/>
                <a:latin typeface="Söhne"/>
              </a:rPr>
              <a:t>Teleportation</a:t>
            </a:r>
            <a:r>
              <a:rPr lang="fr-FR" sz="1400" b="1" i="0" dirty="0">
                <a:effectLst/>
                <a:latin typeface="Söhne"/>
              </a:rPr>
              <a:t> </a:t>
            </a:r>
            <a:r>
              <a:rPr lang="fr-FR" sz="1400" b="1" i="0" dirty="0" err="1">
                <a:effectLst/>
                <a:latin typeface="Söhne"/>
              </a:rPr>
              <a:t>Effect</a:t>
            </a:r>
            <a:r>
              <a:rPr lang="fr-FR" sz="1400" b="0" i="0" dirty="0">
                <a:effectLst/>
                <a:latin typeface="Söhne"/>
              </a:rPr>
              <a:t>: How </a:t>
            </a:r>
            <a:r>
              <a:rPr lang="fr-FR" sz="1400" b="0" i="0" dirty="0" err="1">
                <a:effectLst/>
                <a:latin typeface="Söhne"/>
              </a:rPr>
              <a:t>player</a:t>
            </a:r>
            <a:r>
              <a:rPr lang="fr-FR" sz="1400" b="0" i="0" dirty="0">
                <a:effectLst/>
                <a:latin typeface="Söhne"/>
              </a:rPr>
              <a:t> </a:t>
            </a:r>
            <a:r>
              <a:rPr lang="fr-FR" sz="1400" b="0" i="0" dirty="0" err="1">
                <a:effectLst/>
                <a:latin typeface="Söhne"/>
              </a:rPr>
              <a:t>teleportation</a:t>
            </a:r>
            <a:r>
              <a:rPr lang="fr-FR" sz="1400" b="0" i="0" dirty="0">
                <a:effectLst/>
                <a:latin typeface="Söhne"/>
              </a:rPr>
              <a:t> affects spread.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400" b="1" i="0" dirty="0">
                <a:effectLst/>
                <a:latin typeface="Söhne"/>
              </a:rPr>
              <a:t>Urban </a:t>
            </a:r>
            <a:r>
              <a:rPr lang="fr-FR" sz="1400" b="1" i="0" dirty="0" err="1">
                <a:effectLst/>
                <a:latin typeface="Söhne"/>
              </a:rPr>
              <a:t>Avoidance</a:t>
            </a:r>
            <a:r>
              <a:rPr lang="fr-FR" sz="1400" b="1" i="0" dirty="0">
                <a:effectLst/>
                <a:latin typeface="Söhne"/>
              </a:rPr>
              <a:t> </a:t>
            </a:r>
            <a:r>
              <a:rPr lang="fr-FR" sz="1400" b="1" i="0" dirty="0" err="1">
                <a:effectLst/>
                <a:latin typeface="Söhne"/>
              </a:rPr>
              <a:t>Effect</a:t>
            </a:r>
            <a:r>
              <a:rPr lang="fr-FR" sz="1400" b="0" i="0" dirty="0">
                <a:effectLst/>
                <a:latin typeface="Söhne"/>
              </a:rPr>
              <a:t>: How </a:t>
            </a:r>
            <a:r>
              <a:rPr lang="fr-FR" sz="1400" b="0" i="0" dirty="0" err="1">
                <a:effectLst/>
                <a:latin typeface="Söhne"/>
              </a:rPr>
              <a:t>player</a:t>
            </a:r>
            <a:r>
              <a:rPr lang="fr-FR" sz="1400" b="0" i="0" dirty="0">
                <a:effectLst/>
                <a:latin typeface="Söhne"/>
              </a:rPr>
              <a:t> </a:t>
            </a:r>
            <a:r>
              <a:rPr lang="fr-FR" sz="1400" b="0" i="0" dirty="0" err="1">
                <a:effectLst/>
                <a:latin typeface="Söhne"/>
              </a:rPr>
              <a:t>avoidance</a:t>
            </a:r>
            <a:r>
              <a:rPr lang="fr-FR" sz="1400" b="0" i="0" dirty="0">
                <a:effectLst/>
                <a:latin typeface="Söhne"/>
              </a:rPr>
              <a:t> of </a:t>
            </a:r>
            <a:r>
              <a:rPr lang="fr-FR" sz="1400" b="0" i="0" dirty="0" err="1">
                <a:effectLst/>
                <a:latin typeface="Söhne"/>
              </a:rPr>
              <a:t>urban</a:t>
            </a:r>
            <a:r>
              <a:rPr lang="fr-FR" sz="1400" b="0" i="0" dirty="0">
                <a:effectLst/>
                <a:latin typeface="Söhne"/>
              </a:rPr>
              <a:t> areas affects spread.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400" b="1" i="0" dirty="0" err="1">
                <a:effectLst/>
                <a:latin typeface="Söhne"/>
              </a:rPr>
              <a:t>Quarantine</a:t>
            </a:r>
            <a:r>
              <a:rPr lang="fr-FR" sz="1400" b="1" i="0" dirty="0">
                <a:effectLst/>
                <a:latin typeface="Söhne"/>
              </a:rPr>
              <a:t> Effort </a:t>
            </a:r>
            <a:r>
              <a:rPr lang="fr-FR" sz="1400" b="1" i="0" dirty="0" err="1">
                <a:effectLst/>
                <a:latin typeface="Söhne"/>
              </a:rPr>
              <a:t>Intensity</a:t>
            </a:r>
            <a:r>
              <a:rPr lang="fr-FR" sz="1400" b="0" i="0" dirty="0">
                <a:effectLst/>
                <a:latin typeface="Söhne"/>
              </a:rPr>
              <a:t>: </a:t>
            </a:r>
            <a:r>
              <a:rPr lang="fr-FR" sz="1400" b="0" i="0" dirty="0" err="1">
                <a:effectLst/>
                <a:latin typeface="Söhne"/>
              </a:rPr>
              <a:t>Level</a:t>
            </a:r>
            <a:r>
              <a:rPr lang="fr-FR" sz="1400" b="0" i="0" dirty="0">
                <a:effectLst/>
                <a:latin typeface="Söhne"/>
              </a:rPr>
              <a:t> of </a:t>
            </a:r>
            <a:r>
              <a:rPr lang="fr-FR" sz="1400" b="0" i="0" dirty="0" err="1">
                <a:effectLst/>
                <a:latin typeface="Söhne"/>
              </a:rPr>
              <a:t>quarantine</a:t>
            </a:r>
            <a:r>
              <a:rPr lang="fr-FR" sz="1400" b="0" i="0" dirty="0">
                <a:effectLst/>
                <a:latin typeface="Söhne"/>
              </a:rPr>
              <a:t> efforts to </a:t>
            </a:r>
            <a:r>
              <a:rPr lang="fr-FR" sz="1400" b="0" i="0" dirty="0" err="1">
                <a:effectLst/>
                <a:latin typeface="Söhne"/>
              </a:rPr>
              <a:t>reduce</a:t>
            </a:r>
            <a:r>
              <a:rPr lang="fr-FR" sz="1400" b="0" i="0" dirty="0">
                <a:effectLst/>
                <a:latin typeface="Söhne"/>
              </a:rPr>
              <a:t> spread.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400" b="1" i="0" dirty="0" err="1">
                <a:effectLst/>
                <a:latin typeface="Söhne"/>
              </a:rPr>
              <a:t>PvP</a:t>
            </a:r>
            <a:r>
              <a:rPr lang="fr-FR" sz="1400" b="1" i="0" dirty="0">
                <a:effectLst/>
                <a:latin typeface="Söhne"/>
              </a:rPr>
              <a:t> </a:t>
            </a:r>
            <a:r>
              <a:rPr lang="fr-FR" sz="1400" b="1" i="0" dirty="0" err="1">
                <a:effectLst/>
                <a:latin typeface="Söhne"/>
              </a:rPr>
              <a:t>Immunity</a:t>
            </a:r>
            <a:r>
              <a:rPr lang="fr-FR" sz="1400" b="0" i="0" dirty="0">
                <a:effectLst/>
                <a:latin typeface="Söhne"/>
              </a:rPr>
              <a:t>: </a:t>
            </a:r>
            <a:r>
              <a:rPr lang="fr-FR" sz="1400" b="0" i="0" dirty="0" err="1">
                <a:effectLst/>
                <a:latin typeface="Söhne"/>
              </a:rPr>
              <a:t>Players</a:t>
            </a:r>
            <a:r>
              <a:rPr lang="fr-FR" sz="1400" b="0" i="0" dirty="0">
                <a:effectLst/>
                <a:latin typeface="Söhne"/>
              </a:rPr>
              <a:t>' </a:t>
            </a:r>
            <a:r>
              <a:rPr lang="fr-FR" sz="1400" b="0" i="0" dirty="0" err="1">
                <a:effectLst/>
                <a:latin typeface="Söhne"/>
              </a:rPr>
              <a:t>immunity</a:t>
            </a:r>
            <a:r>
              <a:rPr lang="fr-FR" sz="1400" b="0" i="0" dirty="0">
                <a:effectLst/>
                <a:latin typeface="Söhne"/>
              </a:rPr>
              <a:t> in </a:t>
            </a:r>
            <a:r>
              <a:rPr lang="fr-FR" sz="1400" b="0" i="0" dirty="0" err="1">
                <a:effectLst/>
                <a:latin typeface="Söhne"/>
              </a:rPr>
              <a:t>PvP</a:t>
            </a:r>
            <a:r>
              <a:rPr lang="fr-FR" sz="1400" b="0" i="0" dirty="0">
                <a:effectLst/>
                <a:latin typeface="Söhne"/>
              </a:rPr>
              <a:t> areas.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400" b="1" i="0" dirty="0">
                <a:effectLst/>
                <a:latin typeface="Söhne"/>
              </a:rPr>
              <a:t>NPC </a:t>
            </a:r>
            <a:r>
              <a:rPr lang="fr-FR" sz="1400" b="1" i="0" dirty="0" err="1">
                <a:effectLst/>
                <a:latin typeface="Söhne"/>
              </a:rPr>
              <a:t>Asymptomatic</a:t>
            </a:r>
            <a:r>
              <a:rPr lang="fr-FR" sz="1400" b="1" i="0" dirty="0">
                <a:effectLst/>
                <a:latin typeface="Söhne"/>
              </a:rPr>
              <a:t> </a:t>
            </a:r>
            <a:r>
              <a:rPr lang="fr-FR" sz="1400" b="1" i="0" dirty="0" err="1">
                <a:effectLst/>
                <a:latin typeface="Söhne"/>
              </a:rPr>
              <a:t>Effect</a:t>
            </a:r>
            <a:r>
              <a:rPr lang="fr-FR" sz="1400" b="0" i="0" dirty="0">
                <a:effectLst/>
                <a:latin typeface="Söhne"/>
              </a:rPr>
              <a:t>: Contribution of </a:t>
            </a:r>
            <a:r>
              <a:rPr lang="fr-FR" sz="1400" b="0" i="0" dirty="0" err="1">
                <a:effectLst/>
                <a:latin typeface="Söhne"/>
              </a:rPr>
              <a:t>asymptomatic</a:t>
            </a:r>
            <a:r>
              <a:rPr lang="fr-FR" sz="1400" b="0" i="0" dirty="0">
                <a:effectLst/>
                <a:latin typeface="Söhne"/>
              </a:rPr>
              <a:t> </a:t>
            </a:r>
            <a:r>
              <a:rPr lang="fr-FR" sz="1400" b="0" i="0" dirty="0" err="1">
                <a:effectLst/>
                <a:latin typeface="Söhne"/>
              </a:rPr>
              <a:t>NPCs</a:t>
            </a:r>
            <a:r>
              <a:rPr lang="fr-FR" sz="1400" b="0" i="0" dirty="0">
                <a:effectLst/>
                <a:latin typeface="Söhne"/>
              </a:rPr>
              <a:t> to spread.</a:t>
            </a:r>
          </a:p>
          <a:p>
            <a:pPr algn="l"/>
            <a:endParaRPr lang="fr-FR" sz="1400" b="0" i="0" dirty="0"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0" dirty="0" err="1">
                <a:effectLst/>
                <a:latin typeface="Courier New" panose="02070309020205020404" pitchFamily="49" charset="0"/>
              </a:rPr>
              <a:t>Infected</a:t>
            </a:r>
            <a:r>
              <a:rPr lang="fr-FR" sz="1400" b="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400" b="0" dirty="0" err="1">
                <a:effectLst/>
                <a:latin typeface="Courier New" panose="02070309020205020404" pitchFamily="49" charset="0"/>
              </a:rPr>
              <a:t>players</a:t>
            </a:r>
            <a:r>
              <a:rPr lang="fr-FR" sz="1400" b="0" dirty="0">
                <a:effectLst/>
                <a:latin typeface="Courier New" panose="02070309020205020404" pitchFamily="49" charset="0"/>
              </a:rPr>
              <a:t> = </a:t>
            </a:r>
            <a:r>
              <a:rPr lang="fr-FR" sz="1400" b="0" dirty="0" err="1">
                <a:effectLst/>
                <a:latin typeface="Courier New" panose="02070309020205020404" pitchFamily="49" charset="0"/>
              </a:rPr>
              <a:t>initial_infected</a:t>
            </a:r>
            <a:r>
              <a:rPr lang="fr-FR" sz="1400" b="0" dirty="0">
                <a:effectLst/>
                <a:latin typeface="Courier New" panose="02070309020205020404" pitchFamily="49" charset="0"/>
              </a:rPr>
              <a:t> * </a:t>
            </a:r>
            <a:r>
              <a:rPr lang="fr-FR" sz="1400" b="0" dirty="0" err="1">
                <a:effectLst/>
                <a:latin typeface="Courier New" panose="02070309020205020404" pitchFamily="49" charset="0"/>
              </a:rPr>
              <a:t>transmission_rate</a:t>
            </a:r>
            <a:endParaRPr lang="fr-FR" sz="1400" b="0" dirty="0">
              <a:effectLst/>
              <a:latin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>
              <a:latin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i="1" dirty="0" err="1"/>
              <a:t>assess</a:t>
            </a:r>
            <a:r>
              <a:rPr lang="fr-FR" sz="1400" b="1" i="1" dirty="0"/>
              <a:t> fitness </a:t>
            </a:r>
            <a:r>
              <a:rPr lang="fr-FR" sz="1400" dirty="0" err="1"/>
              <a:t>calculate</a:t>
            </a:r>
            <a:r>
              <a:rPr lang="fr-FR" sz="1400" dirty="0"/>
              <a:t> the total </a:t>
            </a:r>
            <a:r>
              <a:rPr lang="fr-FR" sz="1400" dirty="0" err="1"/>
              <a:t>infected</a:t>
            </a:r>
            <a:r>
              <a:rPr lang="fr-FR" sz="1400" dirty="0"/>
              <a:t> </a:t>
            </a:r>
            <a:r>
              <a:rPr lang="fr-FR" sz="1400" dirty="0" err="1"/>
              <a:t>players</a:t>
            </a:r>
            <a:r>
              <a:rPr lang="fr-FR" sz="1400" dirty="0"/>
              <a:t> </a:t>
            </a:r>
            <a:r>
              <a:rPr lang="fr-FR" sz="1400" dirty="0" err="1"/>
              <a:t>across</a:t>
            </a:r>
            <a:r>
              <a:rPr lang="fr-FR" sz="1400" dirty="0"/>
              <a:t> </a:t>
            </a:r>
            <a:r>
              <a:rPr lang="fr-FR" sz="1400" dirty="0" err="1"/>
              <a:t>different</a:t>
            </a:r>
            <a:r>
              <a:rPr lang="fr-FR" sz="1400" dirty="0"/>
              <a:t> </a:t>
            </a:r>
            <a:r>
              <a:rPr lang="fr-FR" sz="1400" dirty="0" err="1"/>
              <a:t>player</a:t>
            </a:r>
            <a:r>
              <a:rPr lang="fr-FR" sz="1400" dirty="0"/>
              <a:t> classes</a:t>
            </a:r>
            <a:endParaRPr lang="fr-FR" sz="1400" b="0" dirty="0">
              <a:effectLst/>
              <a:latin typeface="Courier New" panose="02070309020205020404" pitchFamily="49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019234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CCFCB2-3C7D-2F47-B231-5C5C3AFBF3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>
              <a:buNone/>
            </a:pPr>
            <a:endParaRPr lang="fr-FR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endParaRPr lang="fr-FR" sz="16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endParaRPr lang="fr-FR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endParaRPr lang="fr-FR" sz="16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endParaRPr lang="fr-FR" sz="16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B06411-EE63-D346-9F05-B1E2F7CB3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23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900F60-7C0D-8B48-910B-EB4B5D45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PSO </a:t>
            </a:r>
            <a:r>
              <a:rPr lang="fr-FR" dirty="0" err="1"/>
              <a:t>Algorithm</a:t>
            </a:r>
            <a:r>
              <a:rPr lang="fr-FR" dirty="0"/>
              <a:t> Application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57A539-4F20-7D43-80B8-894CF79A0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sz="1800" dirty="0" err="1">
                <a:effectLst/>
                <a:latin typeface="Arial" panose="020B0604020202020204" pitchFamily="34" charset="0"/>
              </a:rPr>
              <a:t>Algorithm</a:t>
            </a:r>
            <a:r>
              <a:rPr lang="fr-FR" sz="1800" dirty="0">
                <a:effectLst/>
                <a:latin typeface="Arial" panose="020B0604020202020204" pitchFamily="34" charset="0"/>
              </a:rPr>
              <a:t> 1: </a:t>
            </a:r>
            <a:r>
              <a:rPr lang="fr-FR" sz="1800" dirty="0" err="1">
                <a:effectLst/>
                <a:latin typeface="Arial" panose="020B0604020202020204" pitchFamily="34" charset="0"/>
              </a:rPr>
              <a:t>Particle</a:t>
            </a:r>
            <a:r>
              <a:rPr lang="fr-FR" sz="1800" dirty="0">
                <a:effectLst/>
                <a:latin typeface="Arial" panose="020B0604020202020204" pitchFamily="34" charset="0"/>
              </a:rPr>
              <a:t> Update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7FC86D4-A778-A26E-2CD9-4141A1506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27" y="4573309"/>
            <a:ext cx="483113" cy="48311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37120B3-ED79-243C-44DF-C0C35BE8D40C}"/>
              </a:ext>
            </a:extLst>
          </p:cNvPr>
          <p:cNvSpPr txBox="1"/>
          <p:nvPr/>
        </p:nvSpPr>
        <p:spPr>
          <a:xfrm>
            <a:off x="628600" y="1926249"/>
            <a:ext cx="593658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i="0" dirty="0" err="1">
                <a:effectLst/>
                <a:latin typeface="Arial" panose="020B0604020202020204" pitchFamily="34" charset="0"/>
              </a:rPr>
              <a:t>Algorithm</a:t>
            </a:r>
            <a:r>
              <a:rPr lang="fr-FR" sz="1400" i="0" dirty="0">
                <a:effectLst/>
                <a:latin typeface="Arial" panose="020B0604020202020204" pitchFamily="34" charset="0"/>
              </a:rPr>
              <a:t> :</a:t>
            </a:r>
          </a:p>
          <a:p>
            <a:r>
              <a:rPr lang="fr-FR" sz="1400" i="0" dirty="0">
                <a:effectLst/>
                <a:latin typeface="Arial" panose="020B0604020202020204" pitchFamily="34" charset="0"/>
              </a:rPr>
              <a:t>- </a:t>
            </a:r>
            <a:r>
              <a:rPr lang="fr-FR" sz="1400" i="0" dirty="0" err="1">
                <a:effectLst/>
                <a:latin typeface="Arial" panose="020B0604020202020204" pitchFamily="34" charset="0"/>
              </a:rPr>
              <a:t>Initialize</a:t>
            </a:r>
            <a:r>
              <a:rPr lang="fr-FR" sz="140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400" i="0" dirty="0" err="1">
                <a:effectLst/>
                <a:latin typeface="Arial" panose="020B0604020202020204" pitchFamily="34" charset="0"/>
              </a:rPr>
              <a:t>particle</a:t>
            </a:r>
            <a:r>
              <a:rPr lang="fr-FR" sz="140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400" i="0" dirty="0" err="1">
                <a:effectLst/>
                <a:latin typeface="Arial" panose="020B0604020202020204" pitchFamily="34" charset="0"/>
              </a:rPr>
              <a:t>with</a:t>
            </a:r>
            <a:r>
              <a:rPr lang="fr-FR" sz="140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400" i="0" dirty="0" err="1">
                <a:effectLst/>
                <a:latin typeface="Arial" panose="020B0604020202020204" pitchFamily="34" charset="0"/>
              </a:rPr>
              <a:t>problem</a:t>
            </a:r>
            <a:r>
              <a:rPr lang="fr-FR" sz="1400" i="0" dirty="0">
                <a:effectLst/>
                <a:latin typeface="Arial" panose="020B0604020202020204" pitchFamily="34" charset="0"/>
              </a:rPr>
              <a:t>, </a:t>
            </a:r>
            <a:r>
              <a:rPr lang="fr-FR" sz="1400" i="0" dirty="0" err="1">
                <a:effectLst/>
                <a:latin typeface="Arial" panose="020B0604020202020204" pitchFamily="34" charset="0"/>
              </a:rPr>
              <a:t>velocity</a:t>
            </a:r>
            <a:r>
              <a:rPr lang="fr-FR" sz="1400" i="0" dirty="0">
                <a:effectLst/>
                <a:latin typeface="Arial" panose="020B0604020202020204" pitchFamily="34" charset="0"/>
              </a:rPr>
              <a:t>, position, and index.</a:t>
            </a:r>
          </a:p>
          <a:p>
            <a:r>
              <a:rPr lang="fr-FR" sz="1400" i="0" dirty="0">
                <a:effectLst/>
                <a:latin typeface="Arial" panose="020B0604020202020204" pitchFamily="34" charset="0"/>
              </a:rPr>
              <a:t>- </a:t>
            </a:r>
            <a:r>
              <a:rPr lang="fr-FR" sz="1400" i="0" dirty="0" err="1">
                <a:effectLst/>
                <a:latin typeface="Arial" panose="020B0604020202020204" pitchFamily="34" charset="0"/>
              </a:rPr>
              <a:t>While</a:t>
            </a:r>
            <a:r>
              <a:rPr lang="fr-FR" sz="1400" i="0" dirty="0">
                <a:effectLst/>
                <a:latin typeface="Arial" panose="020B0604020202020204" pitchFamily="34" charset="0"/>
              </a:rPr>
              <a:t> not at </a:t>
            </a:r>
            <a:r>
              <a:rPr lang="fr-FR" sz="1400" i="0" dirty="0" err="1">
                <a:effectLst/>
                <a:latin typeface="Arial" panose="020B0604020202020204" pitchFamily="34" charset="0"/>
              </a:rPr>
              <a:t>stopping</a:t>
            </a:r>
            <a:r>
              <a:rPr lang="fr-FR" sz="140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400" i="0" dirty="0" err="1">
                <a:effectLst/>
                <a:latin typeface="Arial" panose="020B0604020202020204" pitchFamily="34" charset="0"/>
              </a:rPr>
              <a:t>criterion</a:t>
            </a:r>
            <a:r>
              <a:rPr lang="fr-FR" sz="1400" i="0" dirty="0">
                <a:effectLst/>
                <a:latin typeface="Arial" panose="020B0604020202020204" pitchFamily="34" charset="0"/>
              </a:rPr>
              <a:t>:</a:t>
            </a:r>
          </a:p>
          <a:p>
            <a:r>
              <a:rPr lang="fr-FR" sz="1400" i="0" dirty="0">
                <a:effectLst/>
                <a:latin typeface="Arial" panose="020B0604020202020204" pitchFamily="34" charset="0"/>
              </a:rPr>
              <a:t>  - </a:t>
            </a:r>
            <a:r>
              <a:rPr lang="fr-FR" sz="1400" i="0" dirty="0" err="1">
                <a:effectLst/>
                <a:latin typeface="Arial" panose="020B0604020202020204" pitchFamily="34" charset="0"/>
              </a:rPr>
              <a:t>Assess</a:t>
            </a:r>
            <a:r>
              <a:rPr lang="fr-FR" sz="1400" i="0" dirty="0">
                <a:effectLst/>
                <a:latin typeface="Arial" panose="020B0604020202020204" pitchFamily="34" charset="0"/>
              </a:rPr>
              <a:t> fitness.</a:t>
            </a:r>
          </a:p>
          <a:p>
            <a:r>
              <a:rPr lang="fr-FR" sz="1400" i="0" dirty="0">
                <a:effectLst/>
                <a:latin typeface="Arial" panose="020B0604020202020204" pitchFamily="34" charset="0"/>
              </a:rPr>
              <a:t>  - Update position and </a:t>
            </a:r>
            <a:r>
              <a:rPr lang="fr-FR" sz="1400" i="0" dirty="0" err="1">
                <a:effectLst/>
                <a:latin typeface="Arial" panose="020B0604020202020204" pitchFamily="34" charset="0"/>
              </a:rPr>
              <a:t>velocity</a:t>
            </a:r>
            <a:r>
              <a:rPr lang="fr-FR" sz="140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400" i="0" dirty="0" err="1">
                <a:effectLst/>
                <a:latin typeface="Arial" panose="020B0604020202020204" pitchFamily="34" charset="0"/>
              </a:rPr>
              <a:t>using</a:t>
            </a:r>
            <a:r>
              <a:rPr lang="fr-FR" sz="1400" i="0" dirty="0">
                <a:effectLst/>
                <a:latin typeface="Arial" panose="020B0604020202020204" pitchFamily="34" charset="0"/>
              </a:rPr>
              <a:t> PSO </a:t>
            </a:r>
            <a:r>
              <a:rPr lang="fr-FR" sz="1400" i="0" dirty="0" err="1">
                <a:effectLst/>
                <a:latin typeface="Arial" panose="020B0604020202020204" pitchFamily="34" charset="0"/>
              </a:rPr>
              <a:t>algorithm</a:t>
            </a:r>
            <a:r>
              <a:rPr lang="fr-FR" sz="1400" i="0" dirty="0"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fr-FR" sz="1400" i="0" dirty="0">
                <a:effectLst/>
                <a:latin typeface="Arial" panose="020B0604020202020204" pitchFamily="34" charset="0"/>
              </a:rPr>
              <a:t>  - If </a:t>
            </a:r>
            <a:r>
              <a:rPr lang="fr-FR" sz="1400" i="0" dirty="0" err="1">
                <a:effectLst/>
                <a:latin typeface="Arial" panose="020B0604020202020204" pitchFamily="34" charset="0"/>
              </a:rPr>
              <a:t>current</a:t>
            </a:r>
            <a:r>
              <a:rPr lang="fr-FR" sz="1400" i="0" dirty="0">
                <a:effectLst/>
                <a:latin typeface="Arial" panose="020B0604020202020204" pitchFamily="34" charset="0"/>
              </a:rPr>
              <a:t> fitness </a:t>
            </a:r>
            <a:r>
              <a:rPr lang="fr-FR" sz="1400" i="0" dirty="0" err="1">
                <a:effectLst/>
                <a:latin typeface="Arial" panose="020B0604020202020204" pitchFamily="34" charset="0"/>
              </a:rPr>
              <a:t>is</a:t>
            </a:r>
            <a:r>
              <a:rPr lang="fr-FR" sz="140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400" i="0" dirty="0" err="1">
                <a:effectLst/>
                <a:latin typeface="Arial" panose="020B0604020202020204" pitchFamily="34" charset="0"/>
              </a:rPr>
              <a:t>better</a:t>
            </a:r>
            <a:r>
              <a:rPr lang="fr-FR" sz="140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400" i="0" dirty="0" err="1">
                <a:effectLst/>
                <a:latin typeface="Arial" panose="020B0604020202020204" pitchFamily="34" charset="0"/>
              </a:rPr>
              <a:t>than</a:t>
            </a:r>
            <a:r>
              <a:rPr lang="fr-FR" sz="140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400" i="0" dirty="0" err="1">
                <a:effectLst/>
                <a:latin typeface="Arial" panose="020B0604020202020204" pitchFamily="34" charset="0"/>
              </a:rPr>
              <a:t>previous</a:t>
            </a:r>
            <a:r>
              <a:rPr lang="fr-FR" sz="1400" i="0" dirty="0">
                <a:effectLst/>
                <a:latin typeface="Arial" panose="020B0604020202020204" pitchFamily="34" charset="0"/>
              </a:rPr>
              <a:t> fitness, update </a:t>
            </a:r>
            <a:r>
              <a:rPr lang="fr-FR" sz="1400" i="0" dirty="0" err="1">
                <a:effectLst/>
                <a:latin typeface="Arial" panose="020B0604020202020204" pitchFamily="34" charset="0"/>
              </a:rPr>
              <a:t>fittest</a:t>
            </a:r>
            <a:r>
              <a:rPr lang="fr-FR" sz="1400" i="0" dirty="0">
                <a:effectLst/>
                <a:latin typeface="Arial" panose="020B0604020202020204" pitchFamily="34" charset="0"/>
              </a:rPr>
              <a:t> position.</a:t>
            </a:r>
          </a:p>
          <a:p>
            <a:r>
              <a:rPr lang="fr-FR" sz="1400" i="0" dirty="0">
                <a:effectLst/>
                <a:latin typeface="Arial" panose="020B0604020202020204" pitchFamily="34" charset="0"/>
              </a:rPr>
              <a:t>  - Update </a:t>
            </a:r>
            <a:r>
              <a:rPr lang="fr-FR" sz="1400" i="0" dirty="0" err="1">
                <a:effectLst/>
                <a:latin typeface="Arial" panose="020B0604020202020204" pitchFamily="34" charset="0"/>
              </a:rPr>
              <a:t>previous</a:t>
            </a:r>
            <a:r>
              <a:rPr lang="fr-FR" sz="1400" i="0" dirty="0">
                <a:effectLst/>
                <a:latin typeface="Arial" panose="020B0604020202020204" pitchFamily="34" charset="0"/>
              </a:rPr>
              <a:t> fitness.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561790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CCFCB2-3C7D-2F47-B231-5C5C3AFBF3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>
              <a:buNone/>
            </a:pPr>
            <a:endParaRPr lang="fr-FR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endParaRPr lang="fr-FR" sz="16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endParaRPr lang="fr-FR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endParaRPr lang="fr-FR" sz="16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endParaRPr lang="fr-FR" sz="16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B06411-EE63-D346-9F05-B1E2F7CB3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24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900F60-7C0D-8B48-910B-EB4B5D45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PSO </a:t>
            </a:r>
            <a:r>
              <a:rPr lang="fr-FR" dirty="0" err="1"/>
              <a:t>Algorithm</a:t>
            </a:r>
            <a:r>
              <a:rPr lang="fr-FR" dirty="0"/>
              <a:t> Application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57A539-4F20-7D43-80B8-894CF79A0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sz="1800" dirty="0" err="1">
                <a:effectLst/>
                <a:latin typeface="Arial" panose="020B0604020202020204" pitchFamily="34" charset="0"/>
              </a:rPr>
              <a:t>Algorithm</a:t>
            </a:r>
            <a:r>
              <a:rPr lang="fr-FR" sz="1800" dirty="0">
                <a:effectLst/>
                <a:latin typeface="Arial" panose="020B0604020202020204" pitchFamily="34" charset="0"/>
              </a:rPr>
              <a:t> 2: </a:t>
            </a:r>
            <a:r>
              <a:rPr lang="fr-FR" sz="1800" dirty="0" err="1">
                <a:effectLst/>
                <a:latin typeface="Arial" panose="020B0604020202020204" pitchFamily="34" charset="0"/>
              </a:rPr>
              <a:t>Particle</a:t>
            </a:r>
            <a:r>
              <a:rPr lang="fr-FR" sz="1800" dirty="0">
                <a:effectLst/>
                <a:latin typeface="Arial" panose="020B0604020202020204" pitchFamily="34" charset="0"/>
              </a:rPr>
              <a:t> </a:t>
            </a:r>
            <a:r>
              <a:rPr lang="fr-FR" sz="1800" dirty="0" err="1">
                <a:effectLst/>
                <a:latin typeface="Arial" panose="020B0604020202020204" pitchFamily="34" charset="0"/>
              </a:rPr>
              <a:t>Swarm</a:t>
            </a:r>
            <a:r>
              <a:rPr lang="fr-FR" sz="1800" dirty="0">
                <a:effectLst/>
                <a:latin typeface="Arial" panose="020B0604020202020204" pitchFamily="34" charset="0"/>
              </a:rPr>
              <a:t> </a:t>
            </a:r>
            <a:r>
              <a:rPr lang="fr-FR" sz="1800" dirty="0" err="1">
                <a:effectLst/>
                <a:latin typeface="Arial" panose="020B0604020202020204" pitchFamily="34" charset="0"/>
              </a:rPr>
              <a:t>Optimization</a:t>
            </a:r>
            <a:r>
              <a:rPr lang="fr-FR" sz="1800" dirty="0">
                <a:effectLst/>
                <a:latin typeface="Arial" panose="020B0604020202020204" pitchFamily="34" charset="0"/>
              </a:rPr>
              <a:t> (PSO) </a:t>
            </a:r>
            <a:r>
              <a:rPr lang="fr-FR" sz="1800" dirty="0" err="1">
                <a:effectLst/>
                <a:latin typeface="Arial" panose="020B0604020202020204" pitchFamily="34" charset="0"/>
              </a:rPr>
              <a:t>Algorithm</a:t>
            </a:r>
            <a:endParaRPr lang="fr-FR" sz="180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7FC86D4-A778-A26E-2CD9-4141A1506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27" y="4573309"/>
            <a:ext cx="483113" cy="48311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37120B3-ED79-243C-44DF-C0C35BE8D40C}"/>
              </a:ext>
            </a:extLst>
          </p:cNvPr>
          <p:cNvSpPr txBox="1"/>
          <p:nvPr/>
        </p:nvSpPr>
        <p:spPr>
          <a:xfrm>
            <a:off x="628600" y="1369219"/>
            <a:ext cx="593658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i="0" dirty="0" err="1">
                <a:effectLst/>
                <a:latin typeface="Arial" panose="020B0604020202020204" pitchFamily="34" charset="0"/>
              </a:rPr>
              <a:t>Algorithm</a:t>
            </a:r>
            <a:r>
              <a:rPr lang="fr-FR" sz="1400" i="0" dirty="0">
                <a:effectLst/>
                <a:latin typeface="Arial" panose="020B0604020202020204" pitchFamily="34" charset="0"/>
              </a:rPr>
              <a:t>: </a:t>
            </a:r>
          </a:p>
          <a:p>
            <a:r>
              <a:rPr lang="fr-FR" sz="1400" i="0" dirty="0">
                <a:effectLst/>
                <a:latin typeface="Arial" panose="020B0604020202020204" pitchFamily="34" charset="0"/>
              </a:rPr>
              <a:t>- </a:t>
            </a:r>
            <a:r>
              <a:rPr lang="fr-FR" sz="1400" i="0" dirty="0" err="1">
                <a:effectLst/>
                <a:latin typeface="Arial" panose="020B0604020202020204" pitchFamily="34" charset="0"/>
              </a:rPr>
              <a:t>Initialize</a:t>
            </a:r>
            <a:r>
              <a:rPr lang="fr-FR" sz="1400" i="0" dirty="0">
                <a:effectLst/>
                <a:latin typeface="Arial" panose="020B0604020202020204" pitchFamily="34" charset="0"/>
              </a:rPr>
              <a:t> PSO </a:t>
            </a:r>
            <a:r>
              <a:rPr lang="fr-FR" sz="1400" i="0" dirty="0" err="1">
                <a:effectLst/>
                <a:latin typeface="Arial" panose="020B0604020202020204" pitchFamily="34" charset="0"/>
              </a:rPr>
              <a:t>algorithm</a:t>
            </a:r>
            <a:r>
              <a:rPr lang="fr-FR" sz="140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400" i="0" dirty="0" err="1">
                <a:effectLst/>
                <a:latin typeface="Arial" panose="020B0604020202020204" pitchFamily="34" charset="0"/>
              </a:rPr>
              <a:t>with</a:t>
            </a:r>
            <a:r>
              <a:rPr lang="fr-FR" sz="140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400" i="0" dirty="0" err="1">
                <a:effectLst/>
                <a:latin typeface="Arial" panose="020B0604020202020204" pitchFamily="34" charset="0"/>
              </a:rPr>
              <a:t>problem</a:t>
            </a:r>
            <a:r>
              <a:rPr lang="fr-FR" sz="1400" i="0" dirty="0">
                <a:effectLst/>
                <a:latin typeface="Arial" panose="020B0604020202020204" pitchFamily="34" charset="0"/>
              </a:rPr>
              <a:t>, </a:t>
            </a:r>
            <a:r>
              <a:rPr lang="fr-FR" sz="1400" i="0" dirty="0" err="1">
                <a:effectLst/>
                <a:latin typeface="Arial" panose="020B0604020202020204" pitchFamily="34" charset="0"/>
              </a:rPr>
              <a:t>swarm</a:t>
            </a:r>
            <a:r>
              <a:rPr lang="fr-FR" sz="1400" i="0" dirty="0">
                <a:effectLst/>
                <a:latin typeface="Arial" panose="020B0604020202020204" pitchFamily="34" charset="0"/>
              </a:rPr>
              <a:t> size, and </a:t>
            </a:r>
            <a:r>
              <a:rPr lang="fr-FR" sz="1400" i="0" dirty="0" err="1">
                <a:effectLst/>
                <a:latin typeface="Arial" panose="020B0604020202020204" pitchFamily="34" charset="0"/>
              </a:rPr>
              <a:t>vector</a:t>
            </a:r>
            <a:r>
              <a:rPr lang="fr-FR" sz="140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400" i="0" dirty="0" err="1">
                <a:effectLst/>
                <a:latin typeface="Arial" panose="020B0604020202020204" pitchFamily="34" charset="0"/>
              </a:rPr>
              <a:t>length</a:t>
            </a:r>
            <a:r>
              <a:rPr lang="fr-FR" sz="1400" i="0" dirty="0"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fr-FR" sz="1400" i="0" dirty="0">
                <a:effectLst/>
                <a:latin typeface="Arial" panose="020B0604020202020204" pitchFamily="34" charset="0"/>
              </a:rPr>
              <a:t>- </a:t>
            </a:r>
            <a:r>
              <a:rPr lang="fr-FR" sz="1400" i="0" dirty="0" err="1">
                <a:effectLst/>
                <a:latin typeface="Arial" panose="020B0604020202020204" pitchFamily="34" charset="0"/>
              </a:rPr>
              <a:t>Initialize</a:t>
            </a:r>
            <a:r>
              <a:rPr lang="fr-FR" sz="140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400" i="0" dirty="0" err="1">
                <a:effectLst/>
                <a:latin typeface="Arial" panose="020B0604020202020204" pitchFamily="34" charset="0"/>
              </a:rPr>
              <a:t>swarm</a:t>
            </a:r>
            <a:r>
              <a:rPr lang="fr-FR" sz="140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400" i="0" dirty="0" err="1">
                <a:effectLst/>
                <a:latin typeface="Arial" panose="020B0604020202020204" pitchFamily="34" charset="0"/>
              </a:rPr>
              <a:t>with</a:t>
            </a:r>
            <a:r>
              <a:rPr lang="fr-FR" sz="140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400" i="0" dirty="0" err="1">
                <a:effectLst/>
                <a:latin typeface="Arial" panose="020B0604020202020204" pitchFamily="34" charset="0"/>
              </a:rPr>
              <a:t>random</a:t>
            </a:r>
            <a:r>
              <a:rPr lang="fr-FR" sz="140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400" i="0" dirty="0" err="1">
                <a:effectLst/>
                <a:latin typeface="Arial" panose="020B0604020202020204" pitchFamily="34" charset="0"/>
              </a:rPr>
              <a:t>particles</a:t>
            </a:r>
            <a:r>
              <a:rPr lang="fr-FR" sz="1400" i="0" dirty="0">
                <a:effectLst/>
                <a:latin typeface="Arial" panose="020B0604020202020204" pitchFamily="34" charset="0"/>
              </a:rPr>
              <a:t> and select global </a:t>
            </a:r>
            <a:r>
              <a:rPr lang="fr-FR" sz="1400" i="0" dirty="0" err="1">
                <a:effectLst/>
                <a:latin typeface="Arial" panose="020B0604020202020204" pitchFamily="34" charset="0"/>
              </a:rPr>
              <a:t>fittest</a:t>
            </a:r>
            <a:r>
              <a:rPr lang="fr-FR" sz="140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400" i="0" dirty="0" err="1">
                <a:effectLst/>
                <a:latin typeface="Arial" panose="020B0604020202020204" pitchFamily="34" charset="0"/>
              </a:rPr>
              <a:t>particle</a:t>
            </a:r>
            <a:r>
              <a:rPr lang="fr-FR" sz="1400" i="0" dirty="0"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fr-FR" sz="1400" i="0" dirty="0">
                <a:effectLst/>
                <a:latin typeface="Arial" panose="020B0604020202020204" pitchFamily="34" charset="0"/>
              </a:rPr>
              <a:t>- </a:t>
            </a:r>
            <a:r>
              <a:rPr lang="fr-FR" sz="1400" i="0" dirty="0" err="1">
                <a:effectLst/>
                <a:latin typeface="Arial" panose="020B0604020202020204" pitchFamily="34" charset="0"/>
              </a:rPr>
              <a:t>While</a:t>
            </a:r>
            <a:r>
              <a:rPr lang="fr-FR" sz="1400" i="0" dirty="0">
                <a:effectLst/>
                <a:latin typeface="Arial" panose="020B0604020202020204" pitchFamily="34" charset="0"/>
              </a:rPr>
              <a:t> not at </a:t>
            </a:r>
            <a:r>
              <a:rPr lang="fr-FR" sz="1400" i="0" dirty="0" err="1">
                <a:effectLst/>
                <a:latin typeface="Arial" panose="020B0604020202020204" pitchFamily="34" charset="0"/>
              </a:rPr>
              <a:t>stopping</a:t>
            </a:r>
            <a:r>
              <a:rPr lang="fr-FR" sz="140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400" i="0" dirty="0" err="1">
                <a:effectLst/>
                <a:latin typeface="Arial" panose="020B0604020202020204" pitchFamily="34" charset="0"/>
              </a:rPr>
              <a:t>criterion</a:t>
            </a:r>
            <a:r>
              <a:rPr lang="fr-FR" sz="1400" i="0" dirty="0">
                <a:effectLst/>
                <a:latin typeface="Arial" panose="020B0604020202020204" pitchFamily="34" charset="0"/>
              </a:rPr>
              <a:t>:</a:t>
            </a:r>
          </a:p>
          <a:p>
            <a:r>
              <a:rPr lang="fr-FR" sz="1400" i="0" dirty="0">
                <a:effectLst/>
                <a:latin typeface="Arial" panose="020B0604020202020204" pitchFamily="34" charset="0"/>
              </a:rPr>
              <a:t>  - Update </a:t>
            </a:r>
            <a:r>
              <a:rPr lang="fr-FR" sz="1400" i="0" dirty="0" err="1">
                <a:effectLst/>
                <a:latin typeface="Arial" panose="020B0604020202020204" pitchFamily="34" charset="0"/>
              </a:rPr>
              <a:t>each</a:t>
            </a:r>
            <a:r>
              <a:rPr lang="fr-FR" sz="140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400" i="0" dirty="0" err="1">
                <a:effectLst/>
                <a:latin typeface="Arial" panose="020B0604020202020204" pitchFamily="34" charset="0"/>
              </a:rPr>
              <a:t>particle</a:t>
            </a:r>
            <a:r>
              <a:rPr lang="fr-FR" sz="1400" i="0" dirty="0">
                <a:effectLst/>
                <a:latin typeface="Arial" panose="020B0604020202020204" pitchFamily="34" charset="0"/>
              </a:rPr>
              <a:t> in the </a:t>
            </a:r>
            <a:r>
              <a:rPr lang="fr-FR" sz="1400" i="0" dirty="0" err="1">
                <a:effectLst/>
                <a:latin typeface="Arial" panose="020B0604020202020204" pitchFamily="34" charset="0"/>
              </a:rPr>
              <a:t>swarm</a:t>
            </a:r>
            <a:r>
              <a:rPr lang="fr-FR" sz="1400" i="0" dirty="0"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fr-FR" sz="1400" i="0" dirty="0">
                <a:effectLst/>
                <a:latin typeface="Arial" panose="020B0604020202020204" pitchFamily="34" charset="0"/>
              </a:rPr>
              <a:t>  - Update the global </a:t>
            </a:r>
            <a:r>
              <a:rPr lang="fr-FR" sz="1400" i="0" dirty="0" err="1">
                <a:effectLst/>
                <a:latin typeface="Arial" panose="020B0604020202020204" pitchFamily="34" charset="0"/>
              </a:rPr>
              <a:t>fittest</a:t>
            </a:r>
            <a:r>
              <a:rPr lang="fr-FR" sz="140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400" i="0" dirty="0" err="1">
                <a:effectLst/>
                <a:latin typeface="Arial" panose="020B0604020202020204" pitchFamily="34" charset="0"/>
              </a:rPr>
              <a:t>particle</a:t>
            </a:r>
            <a:r>
              <a:rPr lang="fr-FR" sz="1400" i="0" dirty="0"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fr-FR" sz="1400" i="0" dirty="0">
                <a:effectLst/>
                <a:latin typeface="Arial" panose="020B0604020202020204" pitchFamily="34" charset="0"/>
              </a:rPr>
              <a:t>- </a:t>
            </a:r>
            <a:r>
              <a:rPr lang="fr-FR" sz="1400" i="0" dirty="0" err="1">
                <a:effectLst/>
                <a:latin typeface="Arial" panose="020B0604020202020204" pitchFamily="34" charset="0"/>
              </a:rPr>
              <a:t>Procedure</a:t>
            </a:r>
            <a:r>
              <a:rPr lang="fr-FR" sz="1400" i="0" dirty="0">
                <a:effectLst/>
                <a:latin typeface="Arial" panose="020B0604020202020204" pitchFamily="34" charset="0"/>
              </a:rPr>
              <a:t> to update </a:t>
            </a:r>
            <a:r>
              <a:rPr lang="fr-FR" sz="1400" i="0" dirty="0" err="1">
                <a:effectLst/>
                <a:latin typeface="Arial" panose="020B0604020202020204" pitchFamily="34" charset="0"/>
              </a:rPr>
              <a:t>swarm</a:t>
            </a:r>
            <a:r>
              <a:rPr lang="fr-FR" sz="1400" i="0" dirty="0">
                <a:effectLst/>
                <a:latin typeface="Arial" panose="020B0604020202020204" pitchFamily="34" charset="0"/>
              </a:rPr>
              <a:t>:</a:t>
            </a:r>
          </a:p>
          <a:p>
            <a:r>
              <a:rPr lang="fr-FR" sz="1400" i="0" dirty="0">
                <a:effectLst/>
                <a:latin typeface="Arial" panose="020B0604020202020204" pitchFamily="34" charset="0"/>
              </a:rPr>
              <a:t>  - Select </a:t>
            </a:r>
            <a:r>
              <a:rPr lang="fr-FR" sz="1400" i="0" dirty="0" err="1">
                <a:effectLst/>
                <a:latin typeface="Arial" panose="020B0604020202020204" pitchFamily="34" charset="0"/>
              </a:rPr>
              <a:t>informants</a:t>
            </a:r>
            <a:r>
              <a:rPr lang="fr-FR" sz="1400" i="0" dirty="0">
                <a:effectLst/>
                <a:latin typeface="Arial" panose="020B0604020202020204" pitchFamily="34" charset="0"/>
              </a:rPr>
              <a:t> for </a:t>
            </a:r>
            <a:r>
              <a:rPr lang="fr-FR" sz="1400" i="0" dirty="0" err="1">
                <a:effectLst/>
                <a:latin typeface="Arial" panose="020B0604020202020204" pitchFamily="34" charset="0"/>
              </a:rPr>
              <a:t>each</a:t>
            </a:r>
            <a:r>
              <a:rPr lang="fr-FR" sz="140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400" i="0" dirty="0" err="1">
                <a:effectLst/>
                <a:latin typeface="Arial" panose="020B0604020202020204" pitchFamily="34" charset="0"/>
              </a:rPr>
              <a:t>particle</a:t>
            </a:r>
            <a:r>
              <a:rPr lang="fr-FR" sz="1400" i="0" dirty="0"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fr-FR" sz="1400" i="0" dirty="0">
                <a:effectLst/>
                <a:latin typeface="Arial" panose="020B0604020202020204" pitchFamily="34" charset="0"/>
              </a:rPr>
              <a:t>  - Update </a:t>
            </a:r>
            <a:r>
              <a:rPr lang="fr-FR" sz="1400" i="0" dirty="0" err="1">
                <a:effectLst/>
                <a:latin typeface="Arial" panose="020B0604020202020204" pitchFamily="34" charset="0"/>
              </a:rPr>
              <a:t>particle's</a:t>
            </a:r>
            <a:r>
              <a:rPr lang="fr-FR" sz="1400" i="0" dirty="0">
                <a:effectLst/>
                <a:latin typeface="Arial" panose="020B0604020202020204" pitchFamily="34" charset="0"/>
              </a:rPr>
              <a:t> position and </a:t>
            </a:r>
            <a:r>
              <a:rPr lang="fr-FR" sz="1400" i="0" dirty="0" err="1">
                <a:effectLst/>
                <a:latin typeface="Arial" panose="020B0604020202020204" pitchFamily="34" charset="0"/>
              </a:rPr>
              <a:t>velocity</a:t>
            </a:r>
            <a:r>
              <a:rPr lang="fr-FR" sz="1400" i="0" dirty="0"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fr-FR" sz="1400" i="0" dirty="0">
                <a:effectLst/>
                <a:latin typeface="Arial" panose="020B0604020202020204" pitchFamily="34" charset="0"/>
              </a:rPr>
              <a:t>- </a:t>
            </a:r>
            <a:r>
              <a:rPr lang="fr-FR" sz="1400" i="0" dirty="0" err="1">
                <a:effectLst/>
                <a:latin typeface="Arial" panose="020B0604020202020204" pitchFamily="34" charset="0"/>
              </a:rPr>
              <a:t>Procedure</a:t>
            </a:r>
            <a:r>
              <a:rPr lang="fr-FR" sz="1400" i="0" dirty="0">
                <a:effectLst/>
                <a:latin typeface="Arial" panose="020B0604020202020204" pitchFamily="34" charset="0"/>
              </a:rPr>
              <a:t> to update global </a:t>
            </a:r>
            <a:r>
              <a:rPr lang="fr-FR" sz="1400" i="0" dirty="0" err="1">
                <a:effectLst/>
                <a:latin typeface="Arial" panose="020B0604020202020204" pitchFamily="34" charset="0"/>
              </a:rPr>
              <a:t>fittest</a:t>
            </a:r>
            <a:r>
              <a:rPr lang="fr-FR" sz="1400" i="0" dirty="0">
                <a:effectLst/>
                <a:latin typeface="Arial" panose="020B0604020202020204" pitchFamily="34" charset="0"/>
              </a:rPr>
              <a:t>:</a:t>
            </a:r>
          </a:p>
          <a:p>
            <a:r>
              <a:rPr lang="fr-FR" sz="1400" i="0" dirty="0">
                <a:effectLst/>
                <a:latin typeface="Arial" panose="020B0604020202020204" pitchFamily="34" charset="0"/>
              </a:rPr>
              <a:t>  - </a:t>
            </a:r>
            <a:r>
              <a:rPr lang="fr-FR" sz="1400" i="0" dirty="0" err="1">
                <a:effectLst/>
                <a:latin typeface="Arial" panose="020B0604020202020204" pitchFamily="34" charset="0"/>
              </a:rPr>
              <a:t>Find</a:t>
            </a:r>
            <a:r>
              <a:rPr lang="fr-FR" sz="1400" i="0" dirty="0">
                <a:effectLst/>
                <a:latin typeface="Arial" panose="020B0604020202020204" pitchFamily="34" charset="0"/>
              </a:rPr>
              <a:t> the </a:t>
            </a:r>
            <a:r>
              <a:rPr lang="fr-FR" sz="1400" i="0" dirty="0" err="1">
                <a:effectLst/>
                <a:latin typeface="Arial" panose="020B0604020202020204" pitchFamily="34" charset="0"/>
              </a:rPr>
              <a:t>fittest</a:t>
            </a:r>
            <a:r>
              <a:rPr lang="fr-FR" sz="140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400" i="0" dirty="0" err="1">
                <a:effectLst/>
                <a:latin typeface="Arial" panose="020B0604020202020204" pitchFamily="34" charset="0"/>
              </a:rPr>
              <a:t>particle</a:t>
            </a:r>
            <a:r>
              <a:rPr lang="fr-FR" sz="1400" i="0" dirty="0">
                <a:effectLst/>
                <a:latin typeface="Arial" panose="020B0604020202020204" pitchFamily="34" charset="0"/>
              </a:rPr>
              <a:t> in the </a:t>
            </a:r>
            <a:r>
              <a:rPr lang="fr-FR" sz="1400" i="0" dirty="0" err="1">
                <a:effectLst/>
                <a:latin typeface="Arial" panose="020B0604020202020204" pitchFamily="34" charset="0"/>
              </a:rPr>
              <a:t>swarm</a:t>
            </a:r>
            <a:r>
              <a:rPr lang="fr-FR" sz="1400" i="0" dirty="0"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fr-FR" sz="1400" i="0" dirty="0">
                <a:effectLst/>
                <a:latin typeface="Arial" panose="020B0604020202020204" pitchFamily="34" charset="0"/>
              </a:rPr>
              <a:t>  - Update the global </a:t>
            </a:r>
            <a:r>
              <a:rPr lang="fr-FR" sz="1400" i="0" dirty="0" err="1">
                <a:effectLst/>
                <a:latin typeface="Arial" panose="020B0604020202020204" pitchFamily="34" charset="0"/>
              </a:rPr>
              <a:t>fittest</a:t>
            </a:r>
            <a:r>
              <a:rPr lang="fr-FR" sz="1400" i="0" dirty="0">
                <a:effectLst/>
                <a:latin typeface="Arial" panose="020B0604020202020204" pitchFamily="34" charset="0"/>
              </a:rPr>
              <a:t> </a:t>
            </a:r>
            <a:r>
              <a:rPr lang="fr-FR" sz="1400" i="0" dirty="0" err="1">
                <a:effectLst/>
                <a:latin typeface="Arial" panose="020B0604020202020204" pitchFamily="34" charset="0"/>
              </a:rPr>
              <a:t>particle</a:t>
            </a:r>
            <a:r>
              <a:rPr lang="fr-FR" sz="1400" i="0" dirty="0">
                <a:effectLst/>
                <a:latin typeface="Arial" panose="020B0604020202020204" pitchFamily="34" charset="0"/>
              </a:rPr>
              <a:t> if </a:t>
            </a:r>
            <a:r>
              <a:rPr lang="fr-FR" sz="1400" i="0" dirty="0" err="1">
                <a:effectLst/>
                <a:latin typeface="Arial" panose="020B0604020202020204" pitchFamily="34" charset="0"/>
              </a:rPr>
              <a:t>necessary</a:t>
            </a:r>
            <a:r>
              <a:rPr lang="fr-FR" sz="1400" i="0" dirty="0">
                <a:effectLst/>
                <a:latin typeface="Arial" panose="020B0604020202020204" pitchFamily="34" charset="0"/>
              </a:rPr>
              <a:t>.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4003751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CCFCB2-3C7D-2F47-B231-5C5C3AFBF3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>
              <a:buNone/>
            </a:pPr>
            <a:endParaRPr lang="fr-FR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endParaRPr lang="fr-FR" sz="16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endParaRPr lang="fr-FR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endParaRPr lang="fr-FR" sz="16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endParaRPr lang="fr-FR" sz="16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B06411-EE63-D346-9F05-B1E2F7CB3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25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900F60-7C0D-8B48-910B-EB4B5D45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PSO </a:t>
            </a:r>
            <a:r>
              <a:rPr lang="fr-FR" dirty="0" err="1"/>
              <a:t>Algorithm</a:t>
            </a:r>
            <a:r>
              <a:rPr lang="fr-FR" dirty="0"/>
              <a:t> Application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57A539-4F20-7D43-80B8-894CF79A0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sz="1800" dirty="0">
                <a:effectLst/>
                <a:latin typeface="Arial" panose="020B0604020202020204" pitchFamily="34" charset="0"/>
              </a:rPr>
              <a:t>PSO </a:t>
            </a:r>
            <a:r>
              <a:rPr lang="fr-FR" sz="1800" dirty="0" err="1">
                <a:effectLst/>
                <a:latin typeface="Arial" panose="020B0604020202020204" pitchFamily="34" charset="0"/>
              </a:rPr>
              <a:t>Parameters</a:t>
            </a:r>
            <a:endParaRPr lang="fr-FR" sz="180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7FC86D4-A778-A26E-2CD9-4141A1506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27" y="4573309"/>
            <a:ext cx="483113" cy="48311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37120B3-ED79-243C-44DF-C0C35BE8D40C}"/>
              </a:ext>
            </a:extLst>
          </p:cNvPr>
          <p:cNvSpPr txBox="1"/>
          <p:nvPr/>
        </p:nvSpPr>
        <p:spPr>
          <a:xfrm>
            <a:off x="535827" y="1932894"/>
            <a:ext cx="593658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err="1"/>
              <a:t>Swarm</a:t>
            </a:r>
            <a:r>
              <a:rPr lang="fr-FR" sz="1400" b="1" dirty="0"/>
              <a:t> size</a:t>
            </a:r>
            <a:r>
              <a:rPr lang="fr-FR" sz="1400" dirty="0"/>
              <a:t>: 100 </a:t>
            </a:r>
            <a:r>
              <a:rPr lang="fr-FR" sz="1400" i="1" dirty="0"/>
              <a:t>#</a:t>
            </a:r>
            <a:r>
              <a:rPr lang="fr-FR" sz="1400" i="1" dirty="0" err="1"/>
              <a:t>Number</a:t>
            </a:r>
            <a:r>
              <a:rPr lang="fr-FR" sz="1400" i="1" dirty="0"/>
              <a:t> of </a:t>
            </a:r>
            <a:r>
              <a:rPr lang="fr-FR" sz="1400" i="1" dirty="0" err="1"/>
              <a:t>particles</a:t>
            </a:r>
            <a:r>
              <a:rPr lang="fr-FR" sz="1400" i="1" dirty="0"/>
              <a:t> in the </a:t>
            </a:r>
            <a:r>
              <a:rPr lang="fr-FR" sz="1400" i="1" dirty="0" err="1"/>
              <a:t>swarm</a:t>
            </a:r>
            <a:r>
              <a:rPr lang="fr-FR" sz="1400" i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err="1"/>
              <a:t>Vector</a:t>
            </a:r>
            <a:r>
              <a:rPr lang="fr-FR" sz="1400" b="1" dirty="0"/>
              <a:t> </a:t>
            </a:r>
            <a:r>
              <a:rPr lang="fr-FR" sz="1400" b="1" dirty="0" err="1"/>
              <a:t>length</a:t>
            </a:r>
            <a:r>
              <a:rPr lang="fr-FR" sz="1400" dirty="0"/>
              <a:t>: 8 </a:t>
            </a:r>
            <a:r>
              <a:rPr lang="fr-FR" sz="1400" i="1" dirty="0"/>
              <a:t>#</a:t>
            </a:r>
            <a:r>
              <a:rPr lang="fr-FR" sz="1400" i="1" dirty="0" err="1"/>
              <a:t>Length</a:t>
            </a:r>
            <a:r>
              <a:rPr lang="fr-FR" sz="1400" i="1" dirty="0"/>
              <a:t> of the </a:t>
            </a:r>
            <a:r>
              <a:rPr lang="fr-FR" sz="1400" i="1" dirty="0" err="1"/>
              <a:t>particle’s</a:t>
            </a:r>
            <a:r>
              <a:rPr lang="fr-FR" sz="1400" i="1" dirty="0"/>
              <a:t> position </a:t>
            </a:r>
            <a:r>
              <a:rPr lang="fr-FR" sz="1400" i="1" dirty="0" err="1"/>
              <a:t>vector</a:t>
            </a:r>
            <a:r>
              <a:rPr lang="fr-FR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err="1"/>
              <a:t>Number</a:t>
            </a:r>
            <a:r>
              <a:rPr lang="fr-FR" sz="1400" b="1" dirty="0"/>
              <a:t> of </a:t>
            </a:r>
            <a:r>
              <a:rPr lang="fr-FR" sz="1400" b="1" dirty="0" err="1"/>
              <a:t>informants</a:t>
            </a:r>
            <a:r>
              <a:rPr lang="fr-FR" sz="1400" dirty="0"/>
              <a:t>: 6 </a:t>
            </a:r>
            <a:r>
              <a:rPr lang="fr-FR" sz="1400" i="1" dirty="0"/>
              <a:t>#</a:t>
            </a:r>
            <a:r>
              <a:rPr lang="fr-FR" sz="1400" i="1" dirty="0" err="1"/>
              <a:t>Number</a:t>
            </a:r>
            <a:r>
              <a:rPr lang="fr-FR" sz="1400" i="1" dirty="0"/>
              <a:t> of </a:t>
            </a:r>
            <a:r>
              <a:rPr lang="fr-FR" sz="1400" i="1" dirty="0" err="1"/>
              <a:t>informants</a:t>
            </a:r>
            <a:r>
              <a:rPr lang="fr-FR" sz="1400" i="1" dirty="0"/>
              <a:t> </a:t>
            </a:r>
            <a:r>
              <a:rPr lang="fr-FR" sz="1400" i="1" dirty="0" err="1"/>
              <a:t>each</a:t>
            </a:r>
            <a:r>
              <a:rPr lang="fr-FR" sz="1400" i="1" dirty="0"/>
              <a:t> </a:t>
            </a:r>
            <a:r>
              <a:rPr lang="fr-FR" sz="1400" i="1" dirty="0" err="1"/>
              <a:t>particle</a:t>
            </a:r>
            <a:r>
              <a:rPr lang="fr-FR" sz="1400" i="1" dirty="0"/>
              <a:t> </a:t>
            </a:r>
            <a:r>
              <a:rPr lang="fr-FR" sz="1400" i="1" dirty="0" err="1"/>
              <a:t>considers</a:t>
            </a:r>
            <a:r>
              <a:rPr lang="fr-FR" sz="1400" i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err="1"/>
              <a:t>Number</a:t>
            </a:r>
            <a:r>
              <a:rPr lang="fr-FR" sz="1400" b="1" dirty="0"/>
              <a:t> of </a:t>
            </a:r>
            <a:r>
              <a:rPr lang="fr-FR" sz="1400" b="1" dirty="0" err="1"/>
              <a:t>iterations</a:t>
            </a:r>
            <a:r>
              <a:rPr lang="fr-FR" sz="1400" dirty="0"/>
              <a:t>: 50 </a:t>
            </a:r>
            <a:r>
              <a:rPr lang="fr-FR" sz="1400" i="1" dirty="0"/>
              <a:t>#</a:t>
            </a:r>
            <a:r>
              <a:rPr lang="fr-FR" sz="1400" i="1" dirty="0" err="1"/>
              <a:t>Number</a:t>
            </a:r>
            <a:r>
              <a:rPr lang="fr-FR" sz="1400" i="1" dirty="0"/>
              <a:t> of </a:t>
            </a:r>
            <a:r>
              <a:rPr lang="fr-FR" sz="1400" i="1" dirty="0" err="1"/>
              <a:t>iterations</a:t>
            </a:r>
            <a:r>
              <a:rPr lang="fr-FR" sz="1400" i="1" dirty="0"/>
              <a:t> for PSO </a:t>
            </a:r>
            <a:r>
              <a:rPr lang="fr-FR" sz="1400" i="1" dirty="0" err="1"/>
              <a:t>algorithm</a:t>
            </a:r>
            <a:endParaRPr lang="fr-FR" sz="1400" i="1" dirty="0"/>
          </a:p>
        </p:txBody>
      </p:sp>
    </p:spTree>
    <p:extLst>
      <p:ext uri="{BB962C8B-B14F-4D97-AF65-F5344CB8AC3E}">
        <p14:creationId xmlns:p14="http://schemas.microsoft.com/office/powerpoint/2010/main" val="3121504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B06411-EE63-D346-9F05-B1E2F7CB3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26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900F60-7C0D-8B48-910B-EB4B5D45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PSO </a:t>
            </a:r>
            <a:r>
              <a:rPr lang="fr-FR" dirty="0" err="1"/>
              <a:t>Algorithm</a:t>
            </a:r>
            <a:r>
              <a:rPr lang="fr-FR" dirty="0"/>
              <a:t> Application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57A539-4F20-7D43-80B8-894CF79A0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Results --  Particle Movement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7FC86D4-A778-A26E-2CD9-4141A1506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27" y="4573309"/>
            <a:ext cx="483113" cy="48311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4264A86-A2C2-6E6E-20DD-AE023CC636B0}"/>
              </a:ext>
            </a:extLst>
          </p:cNvPr>
          <p:cNvSpPr txBox="1"/>
          <p:nvPr/>
        </p:nvSpPr>
        <p:spPr>
          <a:xfrm>
            <a:off x="699083" y="4104663"/>
            <a:ext cx="3246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0" i="1" dirty="0" err="1">
                <a:effectLst/>
                <a:latin typeface="Arial" panose="020B0604020202020204" pitchFamily="34" charset="0"/>
              </a:rPr>
              <a:t>Map</a:t>
            </a:r>
            <a:r>
              <a:rPr lang="fr-FR" sz="1200" b="0" i="1" dirty="0">
                <a:effectLst/>
                <a:latin typeface="Arial" panose="020B0604020202020204" pitchFamily="34" charset="0"/>
              </a:rPr>
              <a:t> </a:t>
            </a:r>
            <a:r>
              <a:rPr lang="fr-FR" sz="1200" b="0" i="1" dirty="0" err="1">
                <a:effectLst/>
                <a:latin typeface="Arial" panose="020B0604020202020204" pitchFamily="34" charset="0"/>
              </a:rPr>
              <a:t>after</a:t>
            </a:r>
            <a:r>
              <a:rPr lang="fr-FR" sz="1200" b="0" i="1" dirty="0">
                <a:effectLst/>
                <a:latin typeface="Arial" panose="020B0604020202020204" pitchFamily="34" charset="0"/>
              </a:rPr>
              <a:t> one </a:t>
            </a:r>
            <a:r>
              <a:rPr lang="fr-FR" sz="1200" b="0" i="1" dirty="0" err="1">
                <a:effectLst/>
                <a:latin typeface="Arial" panose="020B0604020202020204" pitchFamily="34" charset="0"/>
              </a:rPr>
              <a:t>step</a:t>
            </a:r>
            <a:endParaRPr lang="fr-FR" sz="1200" i="1" dirty="0"/>
          </a:p>
        </p:txBody>
      </p:sp>
      <p:sp>
        <p:nvSpPr>
          <p:cNvPr id="6" name="Flèche vers la droite 5">
            <a:extLst>
              <a:ext uri="{FF2B5EF4-FFF2-40B4-BE49-F238E27FC236}">
                <a16:creationId xmlns:a16="http://schemas.microsoft.com/office/drawing/2014/main" id="{5E272954-CDD3-C0D0-DC2C-95F9896E72C1}"/>
              </a:ext>
            </a:extLst>
          </p:cNvPr>
          <p:cNvSpPr/>
          <p:nvPr/>
        </p:nvSpPr>
        <p:spPr>
          <a:xfrm>
            <a:off x="3285986" y="2245653"/>
            <a:ext cx="1522020" cy="6521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BF16BFB-724B-D499-1BD8-E1209DE597ED}"/>
              </a:ext>
            </a:extLst>
          </p:cNvPr>
          <p:cNvSpPr txBox="1"/>
          <p:nvPr/>
        </p:nvSpPr>
        <p:spPr>
          <a:xfrm>
            <a:off x="5639465" y="4104663"/>
            <a:ext cx="3246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0" i="1" dirty="0" err="1">
                <a:effectLst/>
                <a:latin typeface="Arial" panose="020B0604020202020204" pitchFamily="34" charset="0"/>
              </a:rPr>
              <a:t>Map</a:t>
            </a:r>
            <a:r>
              <a:rPr lang="fr-FR" sz="1200" b="0" i="1" dirty="0">
                <a:effectLst/>
                <a:latin typeface="Arial" panose="020B0604020202020204" pitchFamily="34" charset="0"/>
              </a:rPr>
              <a:t> </a:t>
            </a:r>
            <a:r>
              <a:rPr lang="fr-FR" sz="1200" b="0" i="1" dirty="0" err="1">
                <a:effectLst/>
                <a:latin typeface="Arial" panose="020B0604020202020204" pitchFamily="34" charset="0"/>
              </a:rPr>
              <a:t>after</a:t>
            </a:r>
            <a:r>
              <a:rPr lang="fr-FR" sz="1200" b="0" i="1" dirty="0">
                <a:effectLst/>
                <a:latin typeface="Arial" panose="020B0604020202020204" pitchFamily="34" charset="0"/>
              </a:rPr>
              <a:t> </a:t>
            </a:r>
            <a:r>
              <a:rPr lang="fr-FR" sz="1200" i="1" dirty="0">
                <a:latin typeface="Arial" panose="020B0604020202020204" pitchFamily="34" charset="0"/>
              </a:rPr>
              <a:t>4 </a:t>
            </a:r>
            <a:r>
              <a:rPr lang="fr-FR" sz="1200" b="0" i="1" dirty="0" err="1">
                <a:effectLst/>
                <a:latin typeface="Arial" panose="020B0604020202020204" pitchFamily="34" charset="0"/>
              </a:rPr>
              <a:t>steps</a:t>
            </a:r>
            <a:endParaRPr lang="fr-FR" sz="1200" i="1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DEFC973-0422-CD47-89D0-4EE076EA177C}"/>
              </a:ext>
            </a:extLst>
          </p:cNvPr>
          <p:cNvSpPr txBox="1"/>
          <p:nvPr/>
        </p:nvSpPr>
        <p:spPr>
          <a:xfrm>
            <a:off x="3184705" y="1853779"/>
            <a:ext cx="13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After</a:t>
            </a:r>
            <a:r>
              <a:rPr lang="fr-FR" dirty="0"/>
              <a:t> 4 </a:t>
            </a:r>
            <a:r>
              <a:rPr lang="fr-FR" dirty="0" err="1"/>
              <a:t>steps</a:t>
            </a:r>
            <a:endParaRPr lang="fr-FR" dirty="0"/>
          </a:p>
        </p:txBody>
      </p:sp>
      <p:pic>
        <p:nvPicPr>
          <p:cNvPr id="13" name="Image 12" descr="Une image contenant capture d’écran, texte, diagramme&#10;&#10;Description générée automatiquement">
            <a:extLst>
              <a:ext uri="{FF2B5EF4-FFF2-40B4-BE49-F238E27FC236}">
                <a16:creationId xmlns:a16="http://schemas.microsoft.com/office/drawing/2014/main" id="{9C8B79D2-0706-DA54-CF33-3AC89F858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02" y="1160854"/>
            <a:ext cx="2962244" cy="2897847"/>
          </a:xfrm>
          <a:prstGeom prst="rect">
            <a:avLst/>
          </a:prstGeom>
        </p:spPr>
      </p:pic>
      <p:pic>
        <p:nvPicPr>
          <p:cNvPr id="15" name="Image 14" descr="Une image contenant capture d’écran, texte&#10;&#10;Description générée automatiquement">
            <a:extLst>
              <a:ext uri="{FF2B5EF4-FFF2-40B4-BE49-F238E27FC236}">
                <a16:creationId xmlns:a16="http://schemas.microsoft.com/office/drawing/2014/main" id="{6187022A-E0A5-37E4-1EE5-B6EECF2A0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895" y="1066879"/>
            <a:ext cx="2962245" cy="299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55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B06411-EE63-D346-9F05-B1E2F7CB3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27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900F60-7C0D-8B48-910B-EB4B5D45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PSO </a:t>
            </a:r>
            <a:r>
              <a:rPr lang="fr-FR" dirty="0" err="1"/>
              <a:t>Algorithm</a:t>
            </a:r>
            <a:r>
              <a:rPr lang="fr-FR" dirty="0"/>
              <a:t> Application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57A539-4F20-7D43-80B8-894CF79A0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Results -- Particle Movement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7FC86D4-A778-A26E-2CD9-4141A1506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27" y="4573309"/>
            <a:ext cx="483113" cy="48311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4264A86-A2C2-6E6E-20DD-AE023CC636B0}"/>
              </a:ext>
            </a:extLst>
          </p:cNvPr>
          <p:cNvSpPr txBox="1"/>
          <p:nvPr/>
        </p:nvSpPr>
        <p:spPr>
          <a:xfrm>
            <a:off x="3432009" y="4434809"/>
            <a:ext cx="3246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0" i="1" dirty="0" err="1">
                <a:effectLst/>
                <a:latin typeface="Arial" panose="020B0604020202020204" pitchFamily="34" charset="0"/>
              </a:rPr>
              <a:t>Map</a:t>
            </a:r>
            <a:r>
              <a:rPr lang="fr-FR" sz="1200" b="0" i="1" dirty="0">
                <a:effectLst/>
                <a:latin typeface="Arial" panose="020B0604020202020204" pitchFamily="34" charset="0"/>
              </a:rPr>
              <a:t> </a:t>
            </a:r>
            <a:r>
              <a:rPr lang="fr-FR" sz="1200" b="0" i="1" dirty="0" err="1">
                <a:effectLst/>
                <a:latin typeface="Arial" panose="020B0604020202020204" pitchFamily="34" charset="0"/>
              </a:rPr>
              <a:t>after</a:t>
            </a:r>
            <a:r>
              <a:rPr lang="fr-FR" sz="1200" b="0" i="1" dirty="0">
                <a:effectLst/>
                <a:latin typeface="Arial" panose="020B0604020202020204" pitchFamily="34" charset="0"/>
              </a:rPr>
              <a:t> 17 </a:t>
            </a:r>
            <a:r>
              <a:rPr lang="fr-FR" sz="1200" b="0" i="1" dirty="0" err="1">
                <a:effectLst/>
                <a:latin typeface="Arial" panose="020B0604020202020204" pitchFamily="34" charset="0"/>
              </a:rPr>
              <a:t>steps</a:t>
            </a:r>
            <a:endParaRPr lang="fr-FR" sz="1200" i="1" dirty="0"/>
          </a:p>
        </p:txBody>
      </p:sp>
      <p:pic>
        <p:nvPicPr>
          <p:cNvPr id="7" name="Image 6" descr="Une image contenant capture d’écran, diagramme&#10;&#10;Description générée automatiquement">
            <a:extLst>
              <a:ext uri="{FF2B5EF4-FFF2-40B4-BE49-F238E27FC236}">
                <a16:creationId xmlns:a16="http://schemas.microsoft.com/office/drawing/2014/main" id="{82729757-E5A3-2C1E-B529-2B5843FEF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458" y="1183349"/>
            <a:ext cx="3147395" cy="318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7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B06411-EE63-D346-9F05-B1E2F7CB3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28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900F60-7C0D-8B48-910B-EB4B5D45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PSO </a:t>
            </a:r>
            <a:r>
              <a:rPr lang="fr-FR" dirty="0" err="1"/>
              <a:t>Algorithm</a:t>
            </a:r>
            <a:r>
              <a:rPr lang="fr-FR" dirty="0"/>
              <a:t> Application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57A539-4F20-7D43-80B8-894CF79A0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Results – Fitness Function Evolution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7FC86D4-A778-A26E-2CD9-4141A1506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27" y="4573309"/>
            <a:ext cx="483113" cy="48311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4264A86-A2C2-6E6E-20DD-AE023CC636B0}"/>
              </a:ext>
            </a:extLst>
          </p:cNvPr>
          <p:cNvSpPr txBox="1"/>
          <p:nvPr/>
        </p:nvSpPr>
        <p:spPr>
          <a:xfrm>
            <a:off x="904126" y="3730779"/>
            <a:ext cx="3246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err="1"/>
              <a:t>Easy</a:t>
            </a:r>
            <a:r>
              <a:rPr lang="fr-FR" sz="1200" i="1" dirty="0"/>
              <a:t> to </a:t>
            </a:r>
            <a:r>
              <a:rPr lang="fr-FR" sz="1200" i="1" dirty="0" err="1"/>
              <a:t>see</a:t>
            </a:r>
            <a:r>
              <a:rPr lang="fr-FR" sz="1200" i="1" dirty="0"/>
              <a:t> </a:t>
            </a:r>
            <a:r>
              <a:rPr lang="fr-FR" sz="1200" i="1" dirty="0" err="1"/>
              <a:t>that</a:t>
            </a:r>
            <a:r>
              <a:rPr lang="fr-FR" sz="1200" i="1" dirty="0"/>
              <a:t> </a:t>
            </a:r>
            <a:r>
              <a:rPr lang="fr-FR" sz="1200" i="1" dirty="0" err="1"/>
              <a:t>after</a:t>
            </a:r>
            <a:r>
              <a:rPr lang="fr-FR" sz="1200" i="1" dirty="0"/>
              <a:t> 4 </a:t>
            </a:r>
            <a:r>
              <a:rPr lang="fr-FR" sz="1200" i="1" dirty="0" err="1"/>
              <a:t>iterations</a:t>
            </a:r>
            <a:r>
              <a:rPr lang="fr-FR" sz="1200" i="1" dirty="0"/>
              <a:t>, </a:t>
            </a:r>
            <a:r>
              <a:rPr lang="fr-FR" sz="1200" i="1" dirty="0" err="1"/>
              <a:t>it’s</a:t>
            </a:r>
            <a:r>
              <a:rPr lang="fr-FR" sz="1200" i="1" dirty="0"/>
              <a:t> </a:t>
            </a:r>
            <a:r>
              <a:rPr lang="fr-FR" sz="1200" i="1" dirty="0" err="1"/>
              <a:t>equal</a:t>
            </a:r>
            <a:r>
              <a:rPr lang="fr-FR" sz="1200" i="1" dirty="0"/>
              <a:t> to 0</a:t>
            </a:r>
          </a:p>
        </p:txBody>
      </p:sp>
      <p:pic>
        <p:nvPicPr>
          <p:cNvPr id="6" name="Image 5" descr="Une image contenant texte, logiciel, ligne, capture d’écran&#10;&#10;Description générée automatiquement">
            <a:extLst>
              <a:ext uri="{FF2B5EF4-FFF2-40B4-BE49-F238E27FC236}">
                <a16:creationId xmlns:a16="http://schemas.microsoft.com/office/drawing/2014/main" id="{04476E67-8FB6-58E7-2549-D39B722A9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69" y="1399780"/>
            <a:ext cx="4312873" cy="231946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9826E9F-C34E-8511-79AF-C84CFAFE0D4D}"/>
              </a:ext>
            </a:extLst>
          </p:cNvPr>
          <p:cNvSpPr txBox="1"/>
          <p:nvPr/>
        </p:nvSpPr>
        <p:spPr>
          <a:xfrm>
            <a:off x="4869183" y="1399780"/>
            <a:ext cx="3748958" cy="2652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b="1" i="0" dirty="0" err="1">
                <a:effectLst/>
                <a:latin typeface="Courier New" panose="02070309020205020404" pitchFamily="49" charset="0"/>
              </a:rPr>
              <a:t>Iteration</a:t>
            </a:r>
            <a:r>
              <a:rPr lang="fr-FR" sz="1050" b="1" i="0" dirty="0">
                <a:effectLst/>
                <a:latin typeface="Courier New" panose="02070309020205020404" pitchFamily="49" charset="0"/>
              </a:rPr>
              <a:t> 1: </a:t>
            </a:r>
            <a:r>
              <a:rPr lang="fr-FR" sz="1050" b="0" i="1" dirty="0">
                <a:effectLst/>
                <a:latin typeface="Courier New" panose="02070309020205020404" pitchFamily="49" charset="0"/>
              </a:rPr>
              <a:t>Optimal position: [0.28369422 0.78165879 0.60525805 0.51457356 0.64825731 0.84568558 0.53459093 0.44621638], </a:t>
            </a:r>
            <a:r>
              <a:rPr lang="fr-FR" sz="1050" b="1" i="0" dirty="0">
                <a:effectLst/>
                <a:latin typeface="Courier New" panose="02070309020205020404" pitchFamily="49" charset="0"/>
              </a:rPr>
              <a:t>Minimal </a:t>
            </a:r>
            <a:r>
              <a:rPr lang="fr-FR" sz="1050" b="1" i="0" dirty="0" err="1">
                <a:effectLst/>
                <a:latin typeface="Courier New" panose="02070309020205020404" pitchFamily="49" charset="0"/>
              </a:rPr>
              <a:t>number</a:t>
            </a:r>
            <a:r>
              <a:rPr lang="fr-FR" sz="1050" b="1" i="0" dirty="0">
                <a:effectLst/>
                <a:latin typeface="Courier New" panose="02070309020205020404" pitchFamily="49" charset="0"/>
              </a:rPr>
              <a:t> of infections:</a:t>
            </a:r>
            <a:r>
              <a:rPr lang="fr-FR" sz="1050" b="0" i="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050" b="1" i="0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0.001361580460492823 </a:t>
            </a:r>
          </a:p>
          <a:p>
            <a:r>
              <a:rPr lang="fr-FR" sz="1050" b="1" i="0" dirty="0" err="1">
                <a:effectLst/>
                <a:latin typeface="Courier New" panose="02070309020205020404" pitchFamily="49" charset="0"/>
              </a:rPr>
              <a:t>Iteration</a:t>
            </a:r>
            <a:r>
              <a:rPr lang="fr-FR" sz="1050" b="1" i="0" dirty="0">
                <a:effectLst/>
                <a:latin typeface="Courier New" panose="02070309020205020404" pitchFamily="49" charset="0"/>
              </a:rPr>
              <a:t> 2: </a:t>
            </a:r>
            <a:r>
              <a:rPr lang="fr-FR" sz="1050" b="0" i="1" dirty="0">
                <a:effectLst/>
                <a:latin typeface="Courier New" panose="02070309020205020404" pitchFamily="49" charset="0"/>
              </a:rPr>
              <a:t>Optimal position: [0.16229635 0.69928461 0.66261453 0.99818547 0.01962598 0.99254038 0.37520945 0.79124488], </a:t>
            </a:r>
            <a:r>
              <a:rPr lang="fr-FR" sz="1050" b="1" i="0" dirty="0">
                <a:effectLst/>
                <a:latin typeface="Courier New" panose="02070309020205020404" pitchFamily="49" charset="0"/>
              </a:rPr>
              <a:t>Minimal </a:t>
            </a:r>
            <a:r>
              <a:rPr lang="fr-FR" sz="1050" b="1" i="0" dirty="0" err="1">
                <a:effectLst/>
                <a:latin typeface="Courier New" panose="02070309020205020404" pitchFamily="49" charset="0"/>
              </a:rPr>
              <a:t>number</a:t>
            </a:r>
            <a:r>
              <a:rPr lang="fr-FR" sz="1050" b="1" i="0" dirty="0">
                <a:effectLst/>
                <a:latin typeface="Courier New" panose="02070309020205020404" pitchFamily="49" charset="0"/>
              </a:rPr>
              <a:t> of infections:</a:t>
            </a:r>
            <a:r>
              <a:rPr lang="fr-FR" sz="1050" b="0" i="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050" b="1" i="0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2.3369458025629572e-07</a:t>
            </a:r>
            <a:r>
              <a:rPr lang="fr-FR" sz="1050" b="0" i="0" dirty="0"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fr-FR" sz="1050" b="1" i="0" dirty="0" err="1">
                <a:effectLst/>
                <a:latin typeface="Courier New" panose="02070309020205020404" pitchFamily="49" charset="0"/>
              </a:rPr>
              <a:t>Iteration</a:t>
            </a:r>
            <a:r>
              <a:rPr lang="fr-FR" sz="1050" b="1" i="0" dirty="0">
                <a:effectLst/>
                <a:latin typeface="Courier New" panose="02070309020205020404" pitchFamily="49" charset="0"/>
              </a:rPr>
              <a:t> 3: </a:t>
            </a:r>
            <a:r>
              <a:rPr lang="fr-FR" sz="1050" b="0" i="1" dirty="0">
                <a:effectLst/>
                <a:latin typeface="Courier New" panose="02070309020205020404" pitchFamily="49" charset="0"/>
              </a:rPr>
              <a:t>Optimal position: [0.73733214 0.98379183 0.96503727 0.67752901 0.56236019 0.97180068 0.56420892 0.72919689], </a:t>
            </a:r>
            <a:r>
              <a:rPr lang="fr-FR" sz="1050" b="1" i="0" dirty="0">
                <a:effectLst/>
                <a:latin typeface="Courier New" panose="02070309020205020404" pitchFamily="49" charset="0"/>
              </a:rPr>
              <a:t>Minimal </a:t>
            </a:r>
            <a:r>
              <a:rPr lang="fr-FR" sz="1050" b="1" i="0" dirty="0" err="1">
                <a:effectLst/>
                <a:latin typeface="Courier New" panose="02070309020205020404" pitchFamily="49" charset="0"/>
              </a:rPr>
              <a:t>number</a:t>
            </a:r>
            <a:r>
              <a:rPr lang="fr-FR" sz="1050" b="1" i="0" dirty="0">
                <a:effectLst/>
                <a:latin typeface="Courier New" panose="02070309020205020404" pitchFamily="49" charset="0"/>
              </a:rPr>
              <a:t> of infections:</a:t>
            </a:r>
            <a:r>
              <a:rPr lang="fr-FR" sz="1050" b="0" i="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050" b="1" i="0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1.6091418676585886e-06 </a:t>
            </a:r>
          </a:p>
          <a:p>
            <a:r>
              <a:rPr lang="fr-FR" sz="1050" b="1" i="0" dirty="0" err="1">
                <a:effectLst/>
                <a:latin typeface="Courier New" panose="02070309020205020404" pitchFamily="49" charset="0"/>
              </a:rPr>
              <a:t>Iteration</a:t>
            </a:r>
            <a:r>
              <a:rPr lang="fr-FR" sz="1050" b="1" i="0" dirty="0">
                <a:effectLst/>
                <a:latin typeface="Courier New" panose="02070309020205020404" pitchFamily="49" charset="0"/>
              </a:rPr>
              <a:t> 4: </a:t>
            </a:r>
            <a:r>
              <a:rPr lang="fr-FR" sz="1050" b="0" i="1" dirty="0">
                <a:effectLst/>
                <a:latin typeface="Courier New" panose="02070309020205020404" pitchFamily="49" charset="0"/>
              </a:rPr>
              <a:t>Optimal position: [0.38748463 0.58488801 1.00699252 0.41513287 0.71400473 0.44510443 0.4132108 0.29456233], </a:t>
            </a:r>
            <a:r>
              <a:rPr lang="fr-FR" sz="1050" b="1" i="0" dirty="0">
                <a:effectLst/>
                <a:latin typeface="Courier New" panose="02070309020205020404" pitchFamily="49" charset="0"/>
              </a:rPr>
              <a:t>Minimal </a:t>
            </a:r>
            <a:r>
              <a:rPr lang="fr-FR" sz="1050" b="1" i="0" dirty="0" err="1">
                <a:effectLst/>
                <a:latin typeface="Courier New" panose="02070309020205020404" pitchFamily="49" charset="0"/>
              </a:rPr>
              <a:t>number</a:t>
            </a:r>
            <a:r>
              <a:rPr lang="fr-FR" sz="1050" b="1" i="0" dirty="0">
                <a:effectLst/>
                <a:latin typeface="Courier New" panose="02070309020205020404" pitchFamily="49" charset="0"/>
              </a:rPr>
              <a:t> of infections:</a:t>
            </a:r>
            <a:r>
              <a:rPr lang="fr-FR" sz="1050" b="0" i="0" dirty="0">
                <a:effectLst/>
                <a:latin typeface="Courier New" panose="02070309020205020404" pitchFamily="49" charset="0"/>
              </a:rPr>
              <a:t> </a:t>
            </a:r>
            <a:r>
              <a:rPr lang="fr-FR" sz="1050" b="1" i="0" dirty="0">
                <a:solidFill>
                  <a:srgbClr val="C00000"/>
                </a:solidFill>
                <a:effectLst/>
                <a:latin typeface="Courier New" panose="02070309020205020404" pitchFamily="49" charset="0"/>
              </a:rPr>
              <a:t>0.0</a:t>
            </a:r>
            <a:endParaRPr lang="fr-FR" sz="105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608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B06411-EE63-D346-9F05-B1E2F7CB3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29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900F60-7C0D-8B48-910B-EB4B5D45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PSO </a:t>
            </a:r>
            <a:r>
              <a:rPr lang="fr-FR" dirty="0" err="1"/>
              <a:t>Algorithm</a:t>
            </a:r>
            <a:r>
              <a:rPr lang="fr-FR" dirty="0"/>
              <a:t> Application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57A539-4F20-7D43-80B8-894CF79A0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Results – Optimal Positions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7FC86D4-A778-A26E-2CD9-4141A1506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27" y="4573309"/>
            <a:ext cx="483113" cy="48311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4264A86-A2C2-6E6E-20DD-AE023CC636B0}"/>
              </a:ext>
            </a:extLst>
          </p:cNvPr>
          <p:cNvSpPr txBox="1"/>
          <p:nvPr/>
        </p:nvSpPr>
        <p:spPr>
          <a:xfrm>
            <a:off x="3113510" y="4476736"/>
            <a:ext cx="3246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0" i="1" dirty="0">
                <a:effectLst/>
                <a:latin typeface="Arial" panose="020B0604020202020204" pitchFamily="34" charset="0"/>
              </a:rPr>
              <a:t>Optimal positions </a:t>
            </a:r>
            <a:r>
              <a:rPr lang="fr-FR" sz="1200" b="0" i="1" dirty="0" err="1">
                <a:effectLst/>
                <a:latin typeface="Arial" panose="020B0604020202020204" pitchFamily="34" charset="0"/>
              </a:rPr>
              <a:t>always</a:t>
            </a:r>
            <a:r>
              <a:rPr lang="fr-FR" sz="1200" b="0" i="1" dirty="0">
                <a:effectLst/>
                <a:latin typeface="Arial" panose="020B0604020202020204" pitchFamily="34" charset="0"/>
              </a:rPr>
              <a:t> </a:t>
            </a:r>
            <a:r>
              <a:rPr lang="fr-FR" sz="1200" b="0" i="1" dirty="0" err="1">
                <a:effectLst/>
                <a:latin typeface="Arial" panose="020B0604020202020204" pitchFamily="34" charset="0"/>
              </a:rPr>
              <a:t>changing</a:t>
            </a:r>
            <a:endParaRPr lang="fr-FR" sz="1200" i="1" dirty="0"/>
          </a:p>
        </p:txBody>
      </p:sp>
      <p:pic>
        <p:nvPicPr>
          <p:cNvPr id="6" name="Image 5" descr="Une image contenant texte, capture d’écran, ligne, diagramme&#10;&#10;Description générée automatiquement">
            <a:extLst>
              <a:ext uri="{FF2B5EF4-FFF2-40B4-BE49-F238E27FC236}">
                <a16:creationId xmlns:a16="http://schemas.microsoft.com/office/drawing/2014/main" id="{E225568F-95D5-761C-EB58-B2DB47EB9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714" y="1143718"/>
            <a:ext cx="3319143" cy="334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3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CCFCB2-3C7D-2F47-B231-5C5C3AFBF3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sz="1600" b="1" i="0" dirty="0" err="1">
                <a:effectLst/>
                <a:latin typeface="Söhne"/>
              </a:rPr>
              <a:t>September</a:t>
            </a:r>
            <a:r>
              <a:rPr lang="fr-FR" sz="1600" b="1" i="0" dirty="0">
                <a:effectLst/>
                <a:latin typeface="Söhne"/>
              </a:rPr>
              <a:t> 13, 2005</a:t>
            </a:r>
            <a:r>
              <a:rPr lang="fr-FR" sz="1600" b="0" i="0" dirty="0">
                <a:effectLst/>
                <a:latin typeface="Söhne"/>
              </a:rPr>
              <a:t>: Release of </a:t>
            </a:r>
            <a:r>
              <a:rPr lang="fr-FR" sz="1600" b="1" i="0" dirty="0">
                <a:effectLst/>
                <a:latin typeface="Söhne"/>
              </a:rPr>
              <a:t>Patch 1.7</a:t>
            </a:r>
            <a:r>
              <a:rPr lang="fr-FR" sz="1600" b="0" i="0" dirty="0">
                <a:effectLst/>
                <a:latin typeface="Söhne"/>
              </a:rPr>
              <a:t> in World of Warcraft triggers the </a:t>
            </a:r>
            <a:r>
              <a:rPr lang="fr-FR" sz="1600" b="1" i="0" dirty="0" err="1">
                <a:solidFill>
                  <a:srgbClr val="C00000"/>
                </a:solidFill>
                <a:effectLst/>
                <a:latin typeface="Söhne"/>
              </a:rPr>
              <a:t>Corrupted</a:t>
            </a:r>
            <a:r>
              <a:rPr lang="fr-FR" sz="1600" b="1" i="0" dirty="0">
                <a:solidFill>
                  <a:srgbClr val="C00000"/>
                </a:solidFill>
                <a:effectLst/>
                <a:latin typeface="Söhne"/>
              </a:rPr>
              <a:t> Blood </a:t>
            </a:r>
            <a:r>
              <a:rPr lang="fr-FR" sz="1600" b="0" i="0" dirty="0" err="1">
                <a:effectLst/>
                <a:latin typeface="Söhne"/>
              </a:rPr>
              <a:t>plague</a:t>
            </a:r>
            <a:r>
              <a:rPr lang="fr-FR" sz="1600" b="0" i="0" dirty="0">
                <a:effectLst/>
                <a:latin typeface="Söhne"/>
              </a:rPr>
              <a:t> in </a:t>
            </a:r>
            <a:r>
              <a:rPr lang="fr-FR" sz="1600" b="0" i="0" dirty="0" err="1">
                <a:effectLst/>
                <a:latin typeface="Söhne"/>
              </a:rPr>
              <a:t>Zul’Gurub</a:t>
            </a:r>
            <a:r>
              <a:rPr lang="fr-FR" sz="1600" b="0" i="0" dirty="0"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600" b="1" i="0" dirty="0" err="1">
                <a:effectLst/>
                <a:latin typeface="Söhne"/>
              </a:rPr>
              <a:t>September</a:t>
            </a:r>
            <a:r>
              <a:rPr lang="fr-FR" sz="1600" b="1" i="0" dirty="0">
                <a:effectLst/>
                <a:latin typeface="Söhne"/>
              </a:rPr>
              <a:t> 16, 2005</a:t>
            </a:r>
            <a:r>
              <a:rPr lang="fr-FR" sz="1600" b="0" i="0" dirty="0">
                <a:effectLst/>
                <a:latin typeface="Söhne"/>
              </a:rPr>
              <a:t>: First report of the </a:t>
            </a:r>
            <a:r>
              <a:rPr lang="fr-FR" sz="1600" b="0" i="0" dirty="0" err="1">
                <a:effectLst/>
                <a:latin typeface="Söhne"/>
              </a:rPr>
              <a:t>plague</a:t>
            </a:r>
            <a:r>
              <a:rPr lang="fr-FR" sz="1600" b="0" i="0" dirty="0">
                <a:effectLst/>
                <a:latin typeface="Söhne"/>
              </a:rPr>
              <a:t> </a:t>
            </a:r>
            <a:r>
              <a:rPr lang="fr-FR" sz="1600" b="0" i="0" dirty="0" err="1">
                <a:effectLst/>
                <a:latin typeface="Söhne"/>
              </a:rPr>
              <a:t>appears</a:t>
            </a:r>
            <a:r>
              <a:rPr lang="fr-FR" sz="1600" b="0" i="0" dirty="0">
                <a:effectLst/>
                <a:latin typeface="Söhne"/>
              </a:rPr>
              <a:t> on the </a:t>
            </a:r>
            <a:r>
              <a:rPr lang="fr-FR" sz="1600" b="0" i="0" dirty="0" err="1">
                <a:effectLst/>
                <a:latin typeface="Söhne"/>
              </a:rPr>
              <a:t>WoW</a:t>
            </a:r>
            <a:r>
              <a:rPr lang="fr-FR" sz="1600" b="0" i="0" dirty="0">
                <a:effectLst/>
                <a:latin typeface="Söhne"/>
              </a:rPr>
              <a:t> forum.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600" b="1" i="0" dirty="0" err="1">
                <a:effectLst/>
                <a:latin typeface="Söhne"/>
              </a:rPr>
              <a:t>September</a:t>
            </a:r>
            <a:r>
              <a:rPr lang="fr-FR" sz="1600" b="1" i="0" dirty="0">
                <a:effectLst/>
                <a:latin typeface="Söhne"/>
              </a:rPr>
              <a:t> 16-17, 2005</a:t>
            </a:r>
            <a:r>
              <a:rPr lang="fr-FR" sz="1600" b="0" i="0" dirty="0">
                <a:effectLst/>
                <a:latin typeface="Söhne"/>
              </a:rPr>
              <a:t>: Blizzard </a:t>
            </a:r>
            <a:r>
              <a:rPr lang="fr-FR" sz="1600" b="0" i="0" dirty="0" err="1">
                <a:effectLst/>
                <a:latin typeface="Söhne"/>
              </a:rPr>
              <a:t>implements</a:t>
            </a:r>
            <a:r>
              <a:rPr lang="fr-FR" sz="1600" b="0" i="0" dirty="0">
                <a:effectLst/>
                <a:latin typeface="Söhne"/>
              </a:rPr>
              <a:t> </a:t>
            </a:r>
            <a:r>
              <a:rPr lang="fr-FR" sz="1600" b="1" i="0" dirty="0" err="1">
                <a:effectLst/>
                <a:latin typeface="Söhne"/>
              </a:rPr>
              <a:t>quarantines</a:t>
            </a:r>
            <a:r>
              <a:rPr lang="fr-FR" sz="1600" b="1" i="0" dirty="0">
                <a:effectLst/>
                <a:latin typeface="Söhne"/>
              </a:rPr>
              <a:t> </a:t>
            </a:r>
            <a:r>
              <a:rPr lang="fr-FR" sz="1600" b="0" i="0" dirty="0">
                <a:effectLst/>
                <a:latin typeface="Söhne"/>
              </a:rPr>
              <a:t>to </a:t>
            </a:r>
            <a:r>
              <a:rPr lang="fr-FR" sz="1600" b="0" i="0" dirty="0" err="1">
                <a:effectLst/>
                <a:latin typeface="Söhne"/>
              </a:rPr>
              <a:t>contain</a:t>
            </a:r>
            <a:r>
              <a:rPr lang="fr-FR" sz="1600" b="0" i="0" dirty="0">
                <a:effectLst/>
                <a:latin typeface="Söhne"/>
              </a:rPr>
              <a:t> the spread of the </a:t>
            </a:r>
            <a:r>
              <a:rPr lang="fr-FR" sz="1600" b="0" i="0" dirty="0" err="1">
                <a:effectLst/>
                <a:latin typeface="Söhne"/>
              </a:rPr>
              <a:t>disease</a:t>
            </a:r>
            <a:r>
              <a:rPr lang="fr-FR" sz="1600" b="0" i="0" dirty="0">
                <a:effectLst/>
                <a:latin typeface="Söhne"/>
              </a:rPr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B06411-EE63-D346-9F05-B1E2F7CB3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3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900F60-7C0D-8B48-910B-EB4B5D45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Quick </a:t>
            </a:r>
            <a:r>
              <a:rPr lang="fr-FR" dirty="0" err="1"/>
              <a:t>Overview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57A539-4F20-7D43-80B8-894CF79A0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Main events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7FC86D4-A778-A26E-2CD9-4141A1506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27" y="4573309"/>
            <a:ext cx="483113" cy="48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52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B06411-EE63-D346-9F05-B1E2F7CB3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30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900F60-7C0D-8B48-910B-EB4B5D45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PSO </a:t>
            </a:r>
            <a:r>
              <a:rPr lang="fr-FR" dirty="0" err="1"/>
              <a:t>Algorithm</a:t>
            </a:r>
            <a:r>
              <a:rPr lang="fr-FR" dirty="0"/>
              <a:t> Application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57A539-4F20-7D43-80B8-894CF79A0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Results – Simulation Results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7FC86D4-A778-A26E-2CD9-4141A1506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27" y="4573309"/>
            <a:ext cx="483113" cy="48311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5566964-B7D1-DDBB-99D2-9A355E8DFD7C}"/>
              </a:ext>
            </a:extLst>
          </p:cNvPr>
          <p:cNvSpPr txBox="1"/>
          <p:nvPr/>
        </p:nvSpPr>
        <p:spPr>
          <a:xfrm>
            <a:off x="628599" y="1260125"/>
            <a:ext cx="650166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/>
              <a:t>Optimal position: </a:t>
            </a:r>
            <a:r>
              <a:rPr lang="fr-FR" sz="1200" i="1" dirty="0"/>
              <a:t>[0.28310013, 0.56340775, 0.73298826, 1.1266275, 0.87363575, 1.18829493, 0.58170003, 0.96220079]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/>
              <a:t>Minimal </a:t>
            </a:r>
            <a:r>
              <a:rPr lang="fr-FR" sz="1200" b="1" dirty="0" err="1"/>
              <a:t>number</a:t>
            </a:r>
            <a:r>
              <a:rPr lang="fr-FR" sz="1200" b="1" dirty="0"/>
              <a:t> of infections: </a:t>
            </a:r>
            <a:r>
              <a:rPr lang="fr-FR" sz="1200" i="1" dirty="0"/>
              <a:t>0.0</a:t>
            </a:r>
            <a:r>
              <a:rPr lang="fr-FR" sz="1200" dirty="0"/>
              <a:t> (drops to 0 </a:t>
            </a:r>
            <a:r>
              <a:rPr lang="fr-FR" sz="1200" dirty="0" err="1"/>
              <a:t>after</a:t>
            </a:r>
            <a:r>
              <a:rPr lang="fr-FR" sz="1200" dirty="0"/>
              <a:t> </a:t>
            </a:r>
            <a:r>
              <a:rPr lang="fr-FR" sz="1200" i="1" dirty="0">
                <a:solidFill>
                  <a:srgbClr val="C00000"/>
                </a:solidFill>
              </a:rPr>
              <a:t>4 </a:t>
            </a:r>
            <a:r>
              <a:rPr lang="fr-FR" sz="1200" i="1" dirty="0" err="1">
                <a:solidFill>
                  <a:srgbClr val="C00000"/>
                </a:solidFill>
              </a:rPr>
              <a:t>iterations</a:t>
            </a:r>
            <a:r>
              <a:rPr lang="fr-FR" sz="1200" dirty="0"/>
              <a:t>.)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All </a:t>
            </a:r>
            <a:r>
              <a:rPr lang="fr-FR" sz="1200" dirty="0" err="1"/>
              <a:t>particles</a:t>
            </a:r>
            <a:r>
              <a:rPr lang="fr-FR" sz="1200" dirty="0"/>
              <a:t> are </a:t>
            </a:r>
            <a:r>
              <a:rPr lang="fr-FR" sz="1200" b="1" dirty="0"/>
              <a:t>non-</a:t>
            </a:r>
            <a:r>
              <a:rPr lang="fr-FR" sz="1200" b="1" dirty="0" err="1"/>
              <a:t>infected</a:t>
            </a:r>
            <a:r>
              <a:rPr lang="fr-FR" sz="1200" dirty="0"/>
              <a:t> </a:t>
            </a:r>
            <a:r>
              <a:rPr lang="fr-FR" sz="1200" dirty="0" err="1"/>
              <a:t>after</a:t>
            </a:r>
            <a:r>
              <a:rPr lang="fr-FR" sz="1200" dirty="0"/>
              <a:t> </a:t>
            </a:r>
            <a:r>
              <a:rPr lang="fr-FR" sz="1200" b="1" dirty="0">
                <a:solidFill>
                  <a:srgbClr val="C00000"/>
                </a:solidFill>
              </a:rPr>
              <a:t>17 </a:t>
            </a:r>
            <a:r>
              <a:rPr lang="fr-FR" sz="1200" b="1" dirty="0" err="1">
                <a:solidFill>
                  <a:srgbClr val="C00000"/>
                </a:solidFill>
              </a:rPr>
              <a:t>iterations</a:t>
            </a:r>
            <a:r>
              <a:rPr lang="fr-FR" sz="12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 err="1"/>
              <a:t>Average</a:t>
            </a:r>
            <a:r>
              <a:rPr lang="fr-FR" sz="1200" b="1" dirty="0"/>
              <a:t> </a:t>
            </a:r>
            <a:r>
              <a:rPr lang="fr-FR" sz="1200" b="1" dirty="0" err="1"/>
              <a:t>survival</a:t>
            </a:r>
            <a:r>
              <a:rPr lang="fr-FR" sz="1200" b="1" dirty="0"/>
              <a:t> </a:t>
            </a:r>
            <a:r>
              <a:rPr lang="fr-FR" sz="1200" b="1" dirty="0" err="1"/>
              <a:t>level</a:t>
            </a:r>
            <a:r>
              <a:rPr lang="fr-FR" sz="1200" dirty="0"/>
              <a:t>: </a:t>
            </a:r>
            <a:r>
              <a:rPr lang="fr-FR" sz="1200" b="1" dirty="0">
                <a:solidFill>
                  <a:srgbClr val="C00000"/>
                </a:solidFill>
              </a:rPr>
              <a:t>28.90 </a:t>
            </a:r>
          </a:p>
          <a:p>
            <a:endParaRPr lang="fr-FR" sz="1200" dirty="0"/>
          </a:p>
          <a:p>
            <a:r>
              <a:rPr lang="fr-FR" sz="1200" dirty="0"/>
              <a:t>Percentage of </a:t>
            </a:r>
            <a:r>
              <a:rPr lang="fr-FR" sz="1200" dirty="0" err="1"/>
              <a:t>remaining</a:t>
            </a:r>
            <a:r>
              <a:rPr lang="fr-FR" sz="1200" dirty="0"/>
              <a:t> </a:t>
            </a:r>
            <a:r>
              <a:rPr lang="fr-FR" sz="1200" dirty="0" err="1"/>
              <a:t>players</a:t>
            </a:r>
            <a:r>
              <a:rPr lang="fr-FR" sz="1200" dirty="0"/>
              <a:t> by class: </a:t>
            </a:r>
          </a:p>
          <a:p>
            <a:r>
              <a:rPr lang="fr-FR" sz="1200" dirty="0"/>
              <a:t>• </a:t>
            </a:r>
            <a:r>
              <a:rPr lang="fr-FR" sz="1200" b="1" dirty="0"/>
              <a:t>Paladin</a:t>
            </a:r>
            <a:r>
              <a:rPr lang="fr-FR" sz="1200" dirty="0"/>
              <a:t>: 14.49% </a:t>
            </a:r>
          </a:p>
          <a:p>
            <a:r>
              <a:rPr lang="fr-FR" sz="1200" dirty="0"/>
              <a:t>• </a:t>
            </a:r>
            <a:r>
              <a:rPr lang="fr-FR" sz="1200" b="1" dirty="0"/>
              <a:t>Hunter</a:t>
            </a:r>
            <a:r>
              <a:rPr lang="fr-FR" sz="1200" dirty="0"/>
              <a:t>: 14.49% </a:t>
            </a:r>
          </a:p>
          <a:p>
            <a:r>
              <a:rPr lang="fr-FR" sz="1200" dirty="0"/>
              <a:t>• </a:t>
            </a:r>
            <a:r>
              <a:rPr lang="fr-FR" sz="1200" b="1" dirty="0"/>
              <a:t>Mage</a:t>
            </a:r>
            <a:r>
              <a:rPr lang="fr-FR" sz="1200" dirty="0"/>
              <a:t>: 14.49% </a:t>
            </a:r>
          </a:p>
          <a:p>
            <a:r>
              <a:rPr lang="fr-FR" sz="1200" dirty="0"/>
              <a:t>• </a:t>
            </a:r>
            <a:r>
              <a:rPr lang="fr-FR" sz="1200" b="1" dirty="0"/>
              <a:t>Warrior</a:t>
            </a:r>
            <a:r>
              <a:rPr lang="fr-FR" sz="1200" dirty="0"/>
              <a:t>: 14.49% </a:t>
            </a:r>
          </a:p>
          <a:p>
            <a:r>
              <a:rPr lang="fr-FR" sz="1200" dirty="0"/>
              <a:t>• </a:t>
            </a:r>
            <a:r>
              <a:rPr lang="fr-FR" sz="1200" b="1" dirty="0"/>
              <a:t>Priest</a:t>
            </a:r>
            <a:r>
              <a:rPr lang="fr-FR" sz="1200" dirty="0"/>
              <a:t>: 10.14% </a:t>
            </a:r>
          </a:p>
          <a:p>
            <a:r>
              <a:rPr lang="fr-FR" sz="1200" dirty="0"/>
              <a:t>• </a:t>
            </a:r>
            <a:r>
              <a:rPr lang="fr-FR" sz="1200" b="1" dirty="0"/>
              <a:t>Rogue</a:t>
            </a:r>
            <a:r>
              <a:rPr lang="fr-FR" sz="1200" dirty="0"/>
              <a:t>: 10.14% </a:t>
            </a:r>
          </a:p>
          <a:p>
            <a:r>
              <a:rPr lang="fr-FR" sz="1200" dirty="0"/>
              <a:t>• </a:t>
            </a:r>
            <a:r>
              <a:rPr lang="fr-FR" sz="1200" b="1" dirty="0" err="1"/>
              <a:t>Druid</a:t>
            </a:r>
            <a:r>
              <a:rPr lang="fr-FR" sz="1200" dirty="0"/>
              <a:t>: 7.25% </a:t>
            </a:r>
          </a:p>
          <a:p>
            <a:r>
              <a:rPr lang="fr-FR" sz="1200" dirty="0"/>
              <a:t>• </a:t>
            </a:r>
            <a:r>
              <a:rPr lang="fr-FR" sz="1200" b="1" dirty="0"/>
              <a:t>Shaman</a:t>
            </a:r>
            <a:r>
              <a:rPr lang="fr-FR" sz="1200" dirty="0"/>
              <a:t>: 7.25% </a:t>
            </a:r>
          </a:p>
          <a:p>
            <a:r>
              <a:rPr lang="fr-FR" sz="1200" dirty="0"/>
              <a:t>• </a:t>
            </a:r>
            <a:r>
              <a:rPr lang="fr-FR" sz="1200" b="1" dirty="0" err="1"/>
              <a:t>Warlock</a:t>
            </a:r>
            <a:r>
              <a:rPr lang="fr-FR" sz="1200" dirty="0"/>
              <a:t>: 7.25%</a:t>
            </a:r>
          </a:p>
        </p:txBody>
      </p:sp>
    </p:spTree>
    <p:extLst>
      <p:ext uri="{BB962C8B-B14F-4D97-AF65-F5344CB8AC3E}">
        <p14:creationId xmlns:p14="http://schemas.microsoft.com/office/powerpoint/2010/main" val="1482364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39586-C589-CC40-8485-B3321DF50C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EE6D21-C466-6849-8A91-2ED93BE9C3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Christophe </a:t>
            </a:r>
            <a:r>
              <a:rPr lang="en-US" dirty="0" err="1"/>
              <a:t>Hoyau</a:t>
            </a: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C7CF9AD-23AE-2C65-2264-2866B0CB4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47" y="216589"/>
            <a:ext cx="1677259" cy="167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522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B06411-EE63-D346-9F05-B1E2F7CB3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32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900F60-7C0D-8B48-910B-EB4B5D45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GA vs PSO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57A539-4F20-7D43-80B8-894CF79A0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Comparaison</a:t>
            </a:r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7FC86D4-A778-A26E-2CD9-4141A1506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27" y="4573309"/>
            <a:ext cx="483113" cy="48311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5566964-B7D1-DDBB-99D2-9A355E8DFD7C}"/>
              </a:ext>
            </a:extLst>
          </p:cNvPr>
          <p:cNvSpPr txBox="1"/>
          <p:nvPr/>
        </p:nvSpPr>
        <p:spPr>
          <a:xfrm>
            <a:off x="628599" y="1260125"/>
            <a:ext cx="650166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>
              <a:buSzPts val="1000"/>
              <a:buFont typeface="Symbol" pitchFamily="2" charset="2"/>
              <a:buChar char=""/>
              <a:tabLst>
                <a:tab pos="342900" algn="l"/>
              </a:tabLst>
            </a:pPr>
            <a:r>
              <a:rPr lang="fr-FR" sz="1200" dirty="0"/>
              <a:t>Percentage of </a:t>
            </a:r>
            <a:r>
              <a:rPr lang="fr-FR" sz="1200" dirty="0" err="1"/>
              <a:t>remaining</a:t>
            </a:r>
            <a:r>
              <a:rPr lang="fr-FR" sz="1200" dirty="0"/>
              <a:t> </a:t>
            </a:r>
            <a:r>
              <a:rPr lang="fr-FR" sz="1200" dirty="0" err="1"/>
              <a:t>players</a:t>
            </a:r>
            <a:r>
              <a:rPr lang="fr-FR" sz="1200" dirty="0"/>
              <a:t> by class </a:t>
            </a:r>
            <a:r>
              <a:rPr lang="fr-FR" sz="1200" dirty="0" err="1"/>
              <a:t>using</a:t>
            </a:r>
            <a:r>
              <a:rPr lang="fr-FR" sz="1200" dirty="0"/>
              <a:t> GA: </a:t>
            </a:r>
            <a:endParaRPr lang="en-US" sz="1200" b="1" kern="0" dirty="0">
              <a:ea typeface="Calibri" panose="020F0502020204030204" pitchFamily="34" charset="0"/>
              <a:cs typeface="AppleSystemUIFont"/>
            </a:endParaRPr>
          </a:p>
          <a:p>
            <a:pPr marL="171450" indent="-171450">
              <a:buSzPts val="1000"/>
              <a:buFont typeface="Wingdings" pitchFamily="2" charset="2"/>
              <a:buChar char="Ø"/>
              <a:tabLst>
                <a:tab pos="342900" algn="l"/>
              </a:tabLst>
            </a:pPr>
            <a:r>
              <a:rPr lang="en-US" sz="1200" b="1" kern="0" dirty="0">
                <a:ea typeface="Calibri" panose="020F0502020204030204" pitchFamily="34" charset="0"/>
                <a:cs typeface="AppleSystemUIFont"/>
              </a:rPr>
              <a:t>15%</a:t>
            </a:r>
            <a:r>
              <a:rPr lang="en-US" sz="1200" kern="0" dirty="0">
                <a:ea typeface="Calibri" panose="020F0502020204030204" pitchFamily="34" charset="0"/>
                <a:cs typeface="AppleSystemUIFont"/>
              </a:rPr>
              <a:t> of hunter</a:t>
            </a:r>
            <a:endParaRPr lang="fr-FR" sz="1100" kern="1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buSzPts val="1000"/>
              <a:buFont typeface="Wingdings" pitchFamily="2" charset="2"/>
              <a:buChar char="Ø"/>
              <a:tabLst>
                <a:tab pos="342900" algn="l"/>
              </a:tabLst>
            </a:pPr>
            <a:r>
              <a:rPr lang="en-US" sz="1200" b="1" kern="0" dirty="0">
                <a:ea typeface="Calibri" panose="020F0502020204030204" pitchFamily="34" charset="0"/>
                <a:cs typeface="AppleSystemUIFont"/>
              </a:rPr>
              <a:t>17%</a:t>
            </a:r>
            <a:r>
              <a:rPr lang="en-US" sz="1200" kern="0" dirty="0">
                <a:ea typeface="Calibri" panose="020F0502020204030204" pitchFamily="34" charset="0"/>
                <a:cs typeface="AppleSystemUIFont"/>
              </a:rPr>
              <a:t> of warrior</a:t>
            </a:r>
            <a:endParaRPr lang="fr-FR" sz="1100" kern="1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buSzPts val="1000"/>
              <a:buFont typeface="Wingdings" pitchFamily="2" charset="2"/>
              <a:buChar char="Ø"/>
              <a:tabLst>
                <a:tab pos="342900" algn="l"/>
              </a:tabLst>
            </a:pPr>
            <a:r>
              <a:rPr lang="en-US" sz="1200" b="1" kern="0" dirty="0">
                <a:ea typeface="Calibri" panose="020F0502020204030204" pitchFamily="34" charset="0"/>
                <a:cs typeface="AppleSystemUIFont"/>
              </a:rPr>
              <a:t>21%</a:t>
            </a:r>
            <a:r>
              <a:rPr lang="en-US" sz="1200" kern="0" dirty="0">
                <a:ea typeface="Calibri" panose="020F0502020204030204" pitchFamily="34" charset="0"/>
                <a:cs typeface="AppleSystemUIFont"/>
              </a:rPr>
              <a:t> of druid</a:t>
            </a:r>
            <a:endParaRPr lang="fr-FR" sz="1100" kern="1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buSzPts val="1000"/>
              <a:buFont typeface="Wingdings" pitchFamily="2" charset="2"/>
              <a:buChar char="Ø"/>
              <a:tabLst>
                <a:tab pos="342900" algn="l"/>
              </a:tabLst>
            </a:pPr>
            <a:r>
              <a:rPr lang="en-US" sz="1200" b="1" kern="0" dirty="0">
                <a:ea typeface="Calibri" panose="020F0502020204030204" pitchFamily="34" charset="0"/>
                <a:cs typeface="AppleSystemUIFont"/>
              </a:rPr>
              <a:t>30%</a:t>
            </a:r>
            <a:r>
              <a:rPr lang="en-US" sz="1200" kern="0" dirty="0">
                <a:ea typeface="Calibri" panose="020F0502020204030204" pitchFamily="34" charset="0"/>
                <a:cs typeface="AppleSystemUIFont"/>
              </a:rPr>
              <a:t> of paladin</a:t>
            </a:r>
            <a:endParaRPr lang="fr-FR" sz="1100" kern="1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buSzPts val="1000"/>
              <a:buFont typeface="Wingdings" pitchFamily="2" charset="2"/>
              <a:buChar char="Ø"/>
              <a:tabLst>
                <a:tab pos="342900" algn="l"/>
              </a:tabLst>
            </a:pPr>
            <a:r>
              <a:rPr lang="en-US" sz="1200" b="1" kern="0" dirty="0">
                <a:ea typeface="Calibri" panose="020F0502020204030204" pitchFamily="34" charset="0"/>
                <a:cs typeface="AppleSystemUIFont"/>
              </a:rPr>
              <a:t>12%</a:t>
            </a:r>
            <a:r>
              <a:rPr lang="en-US" sz="1200" kern="0" dirty="0">
                <a:ea typeface="Calibri" panose="020F0502020204030204" pitchFamily="34" charset="0"/>
                <a:cs typeface="AppleSystemUIFont"/>
              </a:rPr>
              <a:t> of shaman</a:t>
            </a:r>
            <a:endParaRPr lang="fr-FR" sz="1100" kern="1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buSzPts val="1000"/>
              <a:buFont typeface="Wingdings" pitchFamily="2" charset="2"/>
              <a:buChar char="Ø"/>
              <a:tabLst>
                <a:tab pos="342900" algn="l"/>
              </a:tabLst>
            </a:pPr>
            <a:r>
              <a:rPr lang="en-US" sz="1200" b="1" kern="0" dirty="0">
                <a:ea typeface="Calibri" panose="020F0502020204030204" pitchFamily="34" charset="0"/>
                <a:cs typeface="AppleSystemUIFont"/>
              </a:rPr>
              <a:t>2%</a:t>
            </a:r>
            <a:r>
              <a:rPr lang="en-US" sz="1200" kern="0" dirty="0">
                <a:ea typeface="Calibri" panose="020F0502020204030204" pitchFamily="34" charset="0"/>
                <a:cs typeface="AppleSystemUIFont"/>
              </a:rPr>
              <a:t> of mage</a:t>
            </a:r>
            <a:endParaRPr lang="fr-FR" sz="1100" kern="1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buSzPts val="1000"/>
              <a:buFont typeface="Wingdings" pitchFamily="2" charset="2"/>
              <a:buChar char="Ø"/>
              <a:tabLst>
                <a:tab pos="342900" algn="l"/>
              </a:tabLst>
            </a:pPr>
            <a:r>
              <a:rPr lang="en-US" sz="1200" b="1" kern="0" dirty="0">
                <a:ea typeface="Calibri" panose="020F0502020204030204" pitchFamily="34" charset="0"/>
                <a:cs typeface="AppleSystemUIFont"/>
              </a:rPr>
              <a:t>1% </a:t>
            </a:r>
            <a:r>
              <a:rPr lang="en-US" sz="1200" kern="0" dirty="0">
                <a:ea typeface="Calibri" panose="020F0502020204030204" pitchFamily="34" charset="0"/>
                <a:cs typeface="AppleSystemUIFont"/>
              </a:rPr>
              <a:t>of priest</a:t>
            </a:r>
            <a:endParaRPr lang="fr-FR" sz="1100" kern="1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buSzPts val="1000"/>
              <a:buFont typeface="Wingdings" pitchFamily="2" charset="2"/>
              <a:buChar char="Ø"/>
              <a:tabLst>
                <a:tab pos="342900" algn="l"/>
              </a:tabLst>
            </a:pPr>
            <a:r>
              <a:rPr lang="en-US" sz="1200" b="1" kern="0" dirty="0">
                <a:ea typeface="Calibri" panose="020F0502020204030204" pitchFamily="34" charset="0"/>
                <a:cs typeface="AppleSystemUIFont"/>
              </a:rPr>
              <a:t>2%</a:t>
            </a:r>
            <a:r>
              <a:rPr lang="en-US" sz="1200" kern="0" dirty="0">
                <a:ea typeface="Calibri" panose="020F0502020204030204" pitchFamily="34" charset="0"/>
                <a:cs typeface="AppleSystemUIFont"/>
              </a:rPr>
              <a:t> of rogue</a:t>
            </a:r>
            <a:endParaRPr lang="fr-FR" sz="1100" kern="1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buSzPts val="1000"/>
              <a:buFont typeface="Wingdings" pitchFamily="2" charset="2"/>
              <a:buChar char="Ø"/>
              <a:tabLst>
                <a:tab pos="342900" algn="l"/>
              </a:tabLst>
            </a:pPr>
            <a:r>
              <a:rPr lang="en-US" sz="1200" b="1" kern="0" dirty="0">
                <a:ea typeface="Calibri" panose="020F0502020204030204" pitchFamily="34" charset="0"/>
                <a:cs typeface="AppleSystemUIFont"/>
              </a:rPr>
              <a:t>0%</a:t>
            </a:r>
            <a:r>
              <a:rPr lang="en-US" sz="1200" kern="0" dirty="0">
                <a:ea typeface="Calibri" panose="020F0502020204030204" pitchFamily="34" charset="0"/>
                <a:cs typeface="AppleSystemUIFont"/>
              </a:rPr>
              <a:t> of warlock </a:t>
            </a:r>
            <a:endParaRPr lang="fr-FR" sz="1100" kern="1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sz="12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F378A5B-CA80-8589-6F7A-BA932A21A327}"/>
              </a:ext>
            </a:extLst>
          </p:cNvPr>
          <p:cNvSpPr txBox="1"/>
          <p:nvPr/>
        </p:nvSpPr>
        <p:spPr>
          <a:xfrm>
            <a:off x="4173704" y="1266216"/>
            <a:ext cx="4572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 err="1"/>
              <a:t>Pertage</a:t>
            </a:r>
            <a:r>
              <a:rPr lang="fr-FR" sz="1200" dirty="0"/>
              <a:t> of </a:t>
            </a:r>
            <a:r>
              <a:rPr lang="fr-FR" sz="1200" dirty="0" err="1"/>
              <a:t>remaining</a:t>
            </a:r>
            <a:r>
              <a:rPr lang="fr-FR" sz="1200" dirty="0"/>
              <a:t> </a:t>
            </a:r>
            <a:r>
              <a:rPr lang="fr-FR" sz="1200" dirty="0" err="1"/>
              <a:t>players</a:t>
            </a:r>
            <a:r>
              <a:rPr lang="fr-FR" sz="1200" dirty="0"/>
              <a:t> by class </a:t>
            </a:r>
            <a:r>
              <a:rPr lang="fr-FR" sz="1200" dirty="0" err="1"/>
              <a:t>using</a:t>
            </a:r>
            <a:r>
              <a:rPr lang="fr-FR" sz="1200" dirty="0"/>
              <a:t> PSO: </a:t>
            </a:r>
          </a:p>
          <a:p>
            <a:r>
              <a:rPr lang="fr-FR" sz="1200" dirty="0"/>
              <a:t>• </a:t>
            </a:r>
            <a:r>
              <a:rPr lang="fr-FR" sz="1200" b="1" dirty="0"/>
              <a:t>Paladin</a:t>
            </a:r>
            <a:r>
              <a:rPr lang="fr-FR" sz="1200" dirty="0"/>
              <a:t>: 14.49% </a:t>
            </a:r>
          </a:p>
          <a:p>
            <a:r>
              <a:rPr lang="fr-FR" sz="1200" dirty="0"/>
              <a:t>• </a:t>
            </a:r>
            <a:r>
              <a:rPr lang="fr-FR" sz="1200" b="1" dirty="0"/>
              <a:t>Hunter</a:t>
            </a:r>
            <a:r>
              <a:rPr lang="fr-FR" sz="1200" dirty="0"/>
              <a:t>: 14.49% </a:t>
            </a:r>
          </a:p>
          <a:p>
            <a:r>
              <a:rPr lang="fr-FR" sz="1200" dirty="0"/>
              <a:t>• </a:t>
            </a:r>
            <a:r>
              <a:rPr lang="fr-FR" sz="1200" b="1" dirty="0"/>
              <a:t>Mage</a:t>
            </a:r>
            <a:r>
              <a:rPr lang="fr-FR" sz="1200" dirty="0"/>
              <a:t>: 14.49% </a:t>
            </a:r>
          </a:p>
          <a:p>
            <a:r>
              <a:rPr lang="fr-FR" sz="1200" dirty="0"/>
              <a:t>• </a:t>
            </a:r>
            <a:r>
              <a:rPr lang="fr-FR" sz="1200" b="1" dirty="0"/>
              <a:t>Warrior</a:t>
            </a:r>
            <a:r>
              <a:rPr lang="fr-FR" sz="1200" dirty="0"/>
              <a:t>: 14.49% </a:t>
            </a:r>
          </a:p>
          <a:p>
            <a:r>
              <a:rPr lang="fr-FR" sz="1200" dirty="0"/>
              <a:t>• </a:t>
            </a:r>
            <a:r>
              <a:rPr lang="fr-FR" sz="1200" b="1" dirty="0"/>
              <a:t>Priest</a:t>
            </a:r>
            <a:r>
              <a:rPr lang="fr-FR" sz="1200" dirty="0"/>
              <a:t>: 10.14% </a:t>
            </a:r>
          </a:p>
          <a:p>
            <a:r>
              <a:rPr lang="fr-FR" sz="1200" dirty="0"/>
              <a:t>• </a:t>
            </a:r>
            <a:r>
              <a:rPr lang="fr-FR" sz="1200" b="1" dirty="0"/>
              <a:t>Rogue</a:t>
            </a:r>
            <a:r>
              <a:rPr lang="fr-FR" sz="1200" dirty="0"/>
              <a:t>: 10.14% </a:t>
            </a:r>
          </a:p>
          <a:p>
            <a:r>
              <a:rPr lang="fr-FR" sz="1200" dirty="0"/>
              <a:t>• </a:t>
            </a:r>
            <a:r>
              <a:rPr lang="fr-FR" sz="1200" b="1" dirty="0" err="1"/>
              <a:t>Druid</a:t>
            </a:r>
            <a:r>
              <a:rPr lang="fr-FR" sz="1200" dirty="0"/>
              <a:t>: 7.25% </a:t>
            </a:r>
          </a:p>
          <a:p>
            <a:r>
              <a:rPr lang="fr-FR" sz="1200" dirty="0"/>
              <a:t>• </a:t>
            </a:r>
            <a:r>
              <a:rPr lang="fr-FR" sz="1200" b="1" dirty="0"/>
              <a:t>Shaman</a:t>
            </a:r>
            <a:r>
              <a:rPr lang="fr-FR" sz="1200" dirty="0"/>
              <a:t>: 7.25% </a:t>
            </a:r>
          </a:p>
          <a:p>
            <a:r>
              <a:rPr lang="fr-FR" sz="1200" dirty="0"/>
              <a:t>• </a:t>
            </a:r>
            <a:r>
              <a:rPr lang="fr-FR" sz="1200" b="1" dirty="0" err="1"/>
              <a:t>Warlock</a:t>
            </a:r>
            <a:r>
              <a:rPr lang="fr-FR" sz="1200" dirty="0"/>
              <a:t>: 7.25%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051D7D0-DA72-720E-82D3-9D740FA0790F}"/>
              </a:ext>
            </a:extLst>
          </p:cNvPr>
          <p:cNvSpPr txBox="1"/>
          <p:nvPr/>
        </p:nvSpPr>
        <p:spPr>
          <a:xfrm>
            <a:off x="1593431" y="3204663"/>
            <a:ext cx="4572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- </a:t>
            </a:r>
            <a:r>
              <a:rPr lang="fr-FR" sz="1200" dirty="0" err="1"/>
              <a:t>Both</a:t>
            </a:r>
            <a:r>
              <a:rPr lang="fr-FR" sz="1200" dirty="0"/>
              <a:t> GA and PSO are effective in </a:t>
            </a:r>
            <a:r>
              <a:rPr lang="fr-FR" sz="1200" dirty="0" err="1"/>
              <a:t>mitigating</a:t>
            </a:r>
            <a:r>
              <a:rPr lang="fr-FR" sz="1200" dirty="0"/>
              <a:t> </a:t>
            </a:r>
            <a:r>
              <a:rPr lang="fr-FR" sz="1200" dirty="0" err="1"/>
              <a:t>disease</a:t>
            </a:r>
            <a:r>
              <a:rPr lang="fr-FR" sz="1200" dirty="0"/>
              <a:t> spread in </a:t>
            </a:r>
            <a:r>
              <a:rPr lang="fr-FR" sz="1200" dirty="0" err="1"/>
              <a:t>virtual</a:t>
            </a:r>
            <a:r>
              <a:rPr lang="fr-FR" sz="1200" dirty="0"/>
              <a:t> </a:t>
            </a:r>
            <a:r>
              <a:rPr lang="fr-FR" sz="1200" dirty="0" err="1"/>
              <a:t>environments</a:t>
            </a:r>
            <a:r>
              <a:rPr lang="fr-FR" sz="1200" dirty="0"/>
              <a:t>.</a:t>
            </a:r>
          </a:p>
          <a:p>
            <a:r>
              <a:rPr lang="fr-FR" sz="1200" dirty="0"/>
              <a:t>- GA </a:t>
            </a:r>
            <a:r>
              <a:rPr lang="fr-FR" sz="1200" dirty="0" err="1"/>
              <a:t>evolves</a:t>
            </a:r>
            <a:r>
              <a:rPr lang="fr-FR" sz="1200" dirty="0"/>
              <a:t> </a:t>
            </a:r>
            <a:r>
              <a:rPr lang="fr-FR" sz="1200" dirty="0" err="1"/>
              <a:t>player</a:t>
            </a:r>
            <a:r>
              <a:rPr lang="fr-FR" sz="1200" dirty="0"/>
              <a:t> </a:t>
            </a:r>
            <a:r>
              <a:rPr lang="fr-FR" sz="1200" dirty="0" err="1"/>
              <a:t>behaviors</a:t>
            </a:r>
            <a:r>
              <a:rPr lang="fr-FR" sz="1200" dirty="0"/>
              <a:t> over multiple </a:t>
            </a:r>
            <a:r>
              <a:rPr lang="fr-FR" sz="1200" dirty="0" err="1"/>
              <a:t>generations</a:t>
            </a:r>
            <a:r>
              <a:rPr lang="fr-FR" sz="1200" dirty="0"/>
              <a:t> </a:t>
            </a:r>
            <a:r>
              <a:rPr lang="fr-FR" sz="1200" dirty="0" err="1"/>
              <a:t>through</a:t>
            </a:r>
            <a:r>
              <a:rPr lang="fr-FR" sz="1200" dirty="0"/>
              <a:t> an </a:t>
            </a:r>
            <a:r>
              <a:rPr lang="fr-FR" sz="1200" dirty="0" err="1"/>
              <a:t>iterative</a:t>
            </a:r>
            <a:r>
              <a:rPr lang="fr-FR" sz="1200" dirty="0"/>
              <a:t> </a:t>
            </a:r>
            <a:r>
              <a:rPr lang="fr-FR" sz="1200" dirty="0" err="1"/>
              <a:t>approach</a:t>
            </a:r>
            <a:r>
              <a:rPr lang="fr-FR" sz="1200" dirty="0"/>
              <a:t>.</a:t>
            </a:r>
          </a:p>
          <a:p>
            <a:r>
              <a:rPr lang="fr-FR" sz="1200" dirty="0"/>
              <a:t>- PSO </a:t>
            </a:r>
            <a:r>
              <a:rPr lang="fr-FR" sz="1200" dirty="0" err="1"/>
              <a:t>optimizes</a:t>
            </a:r>
            <a:r>
              <a:rPr lang="fr-FR" sz="1200" dirty="0"/>
              <a:t> </a:t>
            </a:r>
            <a:r>
              <a:rPr lang="fr-FR" sz="1200" dirty="0" err="1"/>
              <a:t>parameters</a:t>
            </a:r>
            <a:r>
              <a:rPr lang="fr-FR" sz="1200" dirty="0"/>
              <a:t> </a:t>
            </a:r>
            <a:r>
              <a:rPr lang="fr-FR" sz="1200" dirty="0" err="1"/>
              <a:t>directly</a:t>
            </a:r>
            <a:r>
              <a:rPr lang="fr-FR" sz="1200" dirty="0"/>
              <a:t>, </a:t>
            </a:r>
            <a:r>
              <a:rPr lang="fr-FR" sz="1200" dirty="0" err="1"/>
              <a:t>resulting</a:t>
            </a:r>
            <a:r>
              <a:rPr lang="fr-FR" sz="1200" dirty="0"/>
              <a:t> in </a:t>
            </a:r>
            <a:r>
              <a:rPr lang="fr-FR" sz="1200" dirty="0" err="1"/>
              <a:t>faster</a:t>
            </a:r>
            <a:r>
              <a:rPr lang="fr-FR" sz="1200" dirty="0"/>
              <a:t> convergence and </a:t>
            </a:r>
            <a:r>
              <a:rPr lang="fr-FR" sz="1200" dirty="0" err="1"/>
              <a:t>precise</a:t>
            </a:r>
            <a:r>
              <a:rPr lang="fr-FR" sz="1200" dirty="0"/>
              <a:t> </a:t>
            </a:r>
            <a:r>
              <a:rPr lang="fr-FR" sz="1200" dirty="0" err="1"/>
              <a:t>optimization</a:t>
            </a:r>
            <a:r>
              <a:rPr lang="fr-FR" sz="1200" dirty="0"/>
              <a:t>.</a:t>
            </a:r>
          </a:p>
          <a:p>
            <a:r>
              <a:rPr lang="fr-FR" sz="1200" dirty="0"/>
              <a:t>- The </a:t>
            </a:r>
            <a:r>
              <a:rPr lang="fr-FR" sz="1200" dirty="0" err="1"/>
              <a:t>choice</a:t>
            </a:r>
            <a:r>
              <a:rPr lang="fr-FR" sz="1200" dirty="0"/>
              <a:t> </a:t>
            </a:r>
            <a:r>
              <a:rPr lang="fr-FR" sz="1200" dirty="0" err="1"/>
              <a:t>between</a:t>
            </a:r>
            <a:r>
              <a:rPr lang="fr-FR" sz="1200" dirty="0"/>
              <a:t> GA and PSO </a:t>
            </a:r>
            <a:r>
              <a:rPr lang="fr-FR" sz="1200" dirty="0" err="1"/>
              <a:t>depends</a:t>
            </a:r>
            <a:r>
              <a:rPr lang="fr-FR" sz="1200" dirty="0"/>
              <a:t> on </a:t>
            </a:r>
            <a:r>
              <a:rPr lang="fr-FR" sz="1200" dirty="0" err="1"/>
              <a:t>factors</a:t>
            </a:r>
            <a:r>
              <a:rPr lang="fr-FR" sz="1200" dirty="0"/>
              <a:t> like time </a:t>
            </a:r>
            <a:r>
              <a:rPr lang="fr-FR" sz="1200" dirty="0" err="1"/>
              <a:t>constraints</a:t>
            </a:r>
            <a:r>
              <a:rPr lang="fr-FR" sz="1200" dirty="0"/>
              <a:t> and modeling </a:t>
            </a:r>
            <a:r>
              <a:rPr lang="fr-FR" sz="1200" dirty="0" err="1"/>
              <a:t>preferences</a:t>
            </a:r>
            <a:r>
              <a:rPr lang="fr-F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36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CCFCB2-3C7D-2F47-B231-5C5C3AFBF3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sz="1600" b="0" i="0" dirty="0" err="1">
                <a:effectLst/>
                <a:latin typeface="Söhne"/>
              </a:rPr>
              <a:t>Approximately</a:t>
            </a:r>
            <a:r>
              <a:rPr lang="fr-FR" sz="1600" b="0" i="0" dirty="0">
                <a:effectLst/>
                <a:latin typeface="Söhne"/>
              </a:rPr>
              <a:t> </a:t>
            </a:r>
            <a:r>
              <a:rPr lang="fr-FR" sz="1600" b="1" i="0" dirty="0">
                <a:effectLst/>
                <a:latin typeface="Söhne"/>
              </a:rPr>
              <a:t>4 million </a:t>
            </a:r>
            <a:r>
              <a:rPr lang="fr-FR" sz="1600" b="1" i="0" dirty="0" err="1">
                <a:effectLst/>
                <a:latin typeface="Söhne"/>
              </a:rPr>
              <a:t>players</a:t>
            </a:r>
            <a:r>
              <a:rPr lang="fr-FR" sz="1600" b="1" i="0" dirty="0">
                <a:effectLst/>
                <a:latin typeface="Söhne"/>
              </a:rPr>
              <a:t> </a:t>
            </a:r>
            <a:r>
              <a:rPr lang="fr-FR" sz="1600" b="0" i="0" dirty="0" err="1">
                <a:effectLst/>
                <a:latin typeface="Söhne"/>
              </a:rPr>
              <a:t>encounter</a:t>
            </a:r>
            <a:r>
              <a:rPr lang="fr-FR" sz="1600" b="0" i="0" dirty="0">
                <a:effectLst/>
                <a:latin typeface="Söhne"/>
              </a:rPr>
              <a:t> the </a:t>
            </a:r>
            <a:r>
              <a:rPr lang="fr-FR" sz="1600" b="0" i="0" dirty="0" err="1">
                <a:effectLst/>
                <a:latin typeface="Söhne"/>
              </a:rPr>
              <a:t>epidemic</a:t>
            </a:r>
            <a:r>
              <a:rPr lang="fr-FR" sz="1600" b="0" i="0" dirty="0">
                <a:effectLst/>
                <a:latin typeface="Söhne"/>
              </a:rPr>
              <a:t> in </a:t>
            </a:r>
            <a:r>
              <a:rPr lang="fr-FR" sz="1600" b="0" i="0" dirty="0" err="1">
                <a:effectLst/>
                <a:latin typeface="Söhne"/>
              </a:rPr>
              <a:t>WoW</a:t>
            </a:r>
            <a:r>
              <a:rPr lang="fr-FR" sz="1600" b="0" i="0" dirty="0">
                <a:effectLst/>
                <a:latin typeface="Söhne"/>
              </a:rPr>
              <a:t> in </a:t>
            </a:r>
            <a:r>
              <a:rPr lang="fr-FR" sz="1600" b="0" i="0" dirty="0" err="1">
                <a:effectLst/>
                <a:latin typeface="Söhne"/>
              </a:rPr>
              <a:t>September</a:t>
            </a:r>
            <a:r>
              <a:rPr lang="fr-FR" sz="1600" b="0" i="0" dirty="0">
                <a:effectLst/>
                <a:latin typeface="Söhne"/>
              </a:rPr>
              <a:t> 2005.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600" b="0" i="0" dirty="0" err="1">
                <a:effectLst/>
                <a:latin typeface="Söhne"/>
              </a:rPr>
              <a:t>Disease's</a:t>
            </a:r>
            <a:r>
              <a:rPr lang="fr-FR" sz="1600" b="0" i="0" dirty="0">
                <a:effectLst/>
                <a:latin typeface="Söhne"/>
              </a:rPr>
              <a:t> </a:t>
            </a:r>
            <a:r>
              <a:rPr lang="fr-FR" sz="1600" b="1" i="0" dirty="0">
                <a:effectLst/>
                <a:latin typeface="Söhne"/>
              </a:rPr>
              <a:t>R0</a:t>
            </a:r>
            <a:r>
              <a:rPr lang="fr-FR" sz="1600" b="0" i="0" dirty="0">
                <a:effectLst/>
                <a:latin typeface="Söhne"/>
              </a:rPr>
              <a:t> in capital </a:t>
            </a:r>
            <a:r>
              <a:rPr lang="fr-FR" sz="1600" b="0" i="0" dirty="0" err="1">
                <a:effectLst/>
                <a:latin typeface="Söhne"/>
              </a:rPr>
              <a:t>cities</a:t>
            </a:r>
            <a:r>
              <a:rPr lang="fr-FR" sz="1600" b="0" i="0" dirty="0">
                <a:effectLst/>
                <a:latin typeface="Söhne"/>
              </a:rPr>
              <a:t> and transport hubs </a:t>
            </a:r>
            <a:r>
              <a:rPr lang="fr-FR" sz="1600" b="0" i="0" dirty="0" err="1">
                <a:effectLst/>
                <a:latin typeface="Söhne"/>
              </a:rPr>
              <a:t>reaches</a:t>
            </a:r>
            <a:r>
              <a:rPr lang="fr-FR" sz="1600" b="0" i="0" dirty="0">
                <a:effectLst/>
                <a:latin typeface="Söhne"/>
              </a:rPr>
              <a:t> </a:t>
            </a:r>
            <a:r>
              <a:rPr lang="fr-FR" sz="1600" b="0" i="0" dirty="0" err="1">
                <a:effectLst/>
                <a:latin typeface="Söhne"/>
              </a:rPr>
              <a:t>around</a:t>
            </a:r>
            <a:r>
              <a:rPr lang="fr-FR" sz="1600" b="0" i="0" dirty="0">
                <a:effectLst/>
                <a:latin typeface="Söhne"/>
              </a:rPr>
              <a:t> </a:t>
            </a:r>
            <a:r>
              <a:rPr lang="fr-FR" sz="1600" b="1" i="0" dirty="0">
                <a:effectLst/>
                <a:latin typeface="Söhne"/>
              </a:rPr>
              <a:t>10² per </a:t>
            </a:r>
            <a:r>
              <a:rPr lang="fr-FR" sz="1600" b="1" i="0" dirty="0" err="1">
                <a:effectLst/>
                <a:latin typeface="Söhne"/>
              </a:rPr>
              <a:t>hour</a:t>
            </a:r>
            <a:r>
              <a:rPr lang="fr-FR" sz="1600" b="1" i="0" dirty="0"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600" b="1" i="0" dirty="0" err="1">
                <a:effectLst/>
                <a:latin typeface="Söhne"/>
              </a:rPr>
              <a:t>Quarantine</a:t>
            </a:r>
            <a:r>
              <a:rPr lang="fr-FR" sz="1600" b="1" i="0" dirty="0">
                <a:effectLst/>
                <a:latin typeface="Söhne"/>
              </a:rPr>
              <a:t> efforts fail </a:t>
            </a:r>
            <a:r>
              <a:rPr lang="fr-FR" sz="1600" b="0" i="0" dirty="0">
                <a:effectLst/>
                <a:latin typeface="Söhne"/>
              </a:rPr>
              <a:t>due to high </a:t>
            </a:r>
            <a:r>
              <a:rPr lang="fr-FR" sz="1600" b="0" i="0" dirty="0" err="1">
                <a:effectLst/>
                <a:latin typeface="Söhne"/>
              </a:rPr>
              <a:t>contagiousness</a:t>
            </a:r>
            <a:r>
              <a:rPr lang="fr-FR" sz="1600" b="0" i="0" dirty="0">
                <a:effectLst/>
                <a:latin typeface="Söhne"/>
              </a:rPr>
              <a:t> and </a:t>
            </a:r>
            <a:r>
              <a:rPr lang="fr-FR" sz="1600" b="0" i="0" dirty="0" err="1">
                <a:effectLst/>
                <a:latin typeface="Söhne"/>
              </a:rPr>
              <a:t>player</a:t>
            </a:r>
            <a:r>
              <a:rPr lang="fr-FR" sz="1600" b="0" i="0" dirty="0">
                <a:effectLst/>
                <a:latin typeface="Söhne"/>
              </a:rPr>
              <a:t> </a:t>
            </a:r>
            <a:r>
              <a:rPr lang="fr-FR" sz="1600" b="0" i="0" dirty="0" err="1">
                <a:effectLst/>
                <a:latin typeface="Söhne"/>
              </a:rPr>
              <a:t>resistance</a:t>
            </a:r>
            <a:r>
              <a:rPr lang="fr-FR" sz="1600" b="0" i="0" dirty="0"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600" b="1" i="0" dirty="0" err="1">
                <a:effectLst/>
                <a:latin typeface="Söhne"/>
              </a:rPr>
              <a:t>PvP</a:t>
            </a:r>
            <a:r>
              <a:rPr lang="fr-FR" sz="1600" b="1" i="0" dirty="0">
                <a:effectLst/>
                <a:latin typeface="Söhne"/>
              </a:rPr>
              <a:t> </a:t>
            </a:r>
            <a:r>
              <a:rPr lang="fr-FR" sz="1600" i="0" dirty="0">
                <a:effectLst/>
                <a:latin typeface="Söhne"/>
              </a:rPr>
              <a:t>i</a:t>
            </a:r>
            <a:r>
              <a:rPr lang="fr-FR" sz="1600" b="0" i="0" dirty="0">
                <a:effectLst/>
                <a:latin typeface="Söhne"/>
              </a:rPr>
              <a:t>n non-</a:t>
            </a:r>
            <a:r>
              <a:rPr lang="fr-FR" sz="1600" b="0" i="0" dirty="0" err="1">
                <a:effectLst/>
                <a:latin typeface="Söhne"/>
              </a:rPr>
              <a:t>contested</a:t>
            </a:r>
            <a:r>
              <a:rPr lang="fr-FR" sz="1600" b="0" i="0" dirty="0">
                <a:effectLst/>
                <a:latin typeface="Söhne"/>
              </a:rPr>
              <a:t> areas </a:t>
            </a:r>
            <a:r>
              <a:rPr lang="fr-FR" sz="1600" b="1" i="0" dirty="0" err="1">
                <a:effectLst/>
                <a:latin typeface="Söhne"/>
              </a:rPr>
              <a:t>provides</a:t>
            </a:r>
            <a:r>
              <a:rPr lang="fr-FR" sz="1600" b="1" i="0" dirty="0">
                <a:effectLst/>
                <a:latin typeface="Söhne"/>
              </a:rPr>
              <a:t> </a:t>
            </a:r>
            <a:r>
              <a:rPr lang="fr-FR" sz="1600" b="1" i="0" dirty="0" err="1">
                <a:effectLst/>
                <a:latin typeface="Söhne"/>
              </a:rPr>
              <a:t>immunity</a:t>
            </a:r>
            <a:r>
              <a:rPr lang="fr-FR" sz="1600" b="1" i="0" dirty="0">
                <a:effectLst/>
                <a:latin typeface="Söhne"/>
              </a:rPr>
              <a:t> </a:t>
            </a:r>
            <a:r>
              <a:rPr lang="fr-FR" sz="1600" b="0" i="0" dirty="0" err="1">
                <a:effectLst/>
                <a:latin typeface="Söhne"/>
              </a:rPr>
              <a:t>against</a:t>
            </a:r>
            <a:r>
              <a:rPr lang="fr-FR" sz="1600" b="0" i="0" dirty="0">
                <a:effectLst/>
                <a:latin typeface="Söhne"/>
              </a:rPr>
              <a:t> the </a:t>
            </a:r>
            <a:r>
              <a:rPr lang="fr-FR" sz="1600" b="0" i="0" dirty="0" err="1">
                <a:effectLst/>
                <a:latin typeface="Söhne"/>
              </a:rPr>
              <a:t>plague</a:t>
            </a:r>
            <a:r>
              <a:rPr lang="fr-FR" sz="1600" b="0" i="0" dirty="0">
                <a:effectLst/>
                <a:latin typeface="Söhne"/>
              </a:rPr>
              <a:t> </a:t>
            </a:r>
            <a:r>
              <a:rPr lang="fr-FR" sz="1600" b="0" i="0" dirty="0" err="1">
                <a:effectLst/>
                <a:latin typeface="Söhne"/>
              </a:rPr>
              <a:t>from</a:t>
            </a:r>
            <a:r>
              <a:rPr lang="fr-FR" sz="1600" b="0" i="0" dirty="0">
                <a:effectLst/>
                <a:latin typeface="Söhne"/>
              </a:rPr>
              <a:t> non-</a:t>
            </a:r>
            <a:r>
              <a:rPr lang="fr-FR" sz="1600" b="0" i="0" dirty="0" err="1">
                <a:effectLst/>
                <a:latin typeface="Söhne"/>
              </a:rPr>
              <a:t>PvP</a:t>
            </a:r>
            <a:r>
              <a:rPr lang="fr-FR" sz="1600" b="0" i="0" dirty="0">
                <a:effectLst/>
                <a:latin typeface="Söhne"/>
              </a:rPr>
              <a:t> </a:t>
            </a:r>
            <a:r>
              <a:rPr lang="fr-FR" sz="1600" b="0" i="0" dirty="0" err="1">
                <a:effectLst/>
                <a:latin typeface="Söhne"/>
              </a:rPr>
              <a:t>flagged</a:t>
            </a:r>
            <a:r>
              <a:rPr lang="fr-FR" sz="1600" b="0" i="0" dirty="0">
                <a:effectLst/>
                <a:latin typeface="Söhne"/>
              </a:rPr>
              <a:t> </a:t>
            </a:r>
            <a:r>
              <a:rPr lang="fr-FR" sz="1600" b="0" i="0" dirty="0" err="1">
                <a:effectLst/>
                <a:latin typeface="Söhne"/>
              </a:rPr>
              <a:t>players</a:t>
            </a:r>
            <a:r>
              <a:rPr lang="fr-FR" sz="1600" b="0" i="0" dirty="0">
                <a:effectLst/>
                <a:latin typeface="Söhne"/>
              </a:rPr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B06411-EE63-D346-9F05-B1E2F7CB3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4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900F60-7C0D-8B48-910B-EB4B5D45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Quick </a:t>
            </a:r>
            <a:r>
              <a:rPr lang="fr-FR" dirty="0" err="1"/>
              <a:t>Overview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57A539-4F20-7D43-80B8-894CF79A0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Impact and Characteristics of the Plague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7FC86D4-A778-A26E-2CD9-4141A1506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27" y="4573309"/>
            <a:ext cx="483113" cy="48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04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CCFCB2-3C7D-2F47-B231-5C5C3AFBF3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sz="1600" b="1" i="0" dirty="0" err="1">
                <a:effectLst/>
                <a:latin typeface="Söhne"/>
              </a:rPr>
              <a:t>Players</a:t>
            </a:r>
            <a:r>
              <a:rPr lang="fr-FR" sz="1600" b="0" i="0" dirty="0">
                <a:effectLst/>
                <a:latin typeface="Söhne"/>
              </a:rPr>
              <a:t> </a:t>
            </a:r>
            <a:r>
              <a:rPr lang="fr-FR" sz="1600" b="0" i="0" dirty="0" err="1">
                <a:effectLst/>
                <a:latin typeface="Söhne"/>
              </a:rPr>
              <a:t>act</a:t>
            </a:r>
            <a:r>
              <a:rPr lang="fr-FR" sz="1600" b="0" i="0" dirty="0">
                <a:effectLst/>
                <a:latin typeface="Söhne"/>
              </a:rPr>
              <a:t> as </a:t>
            </a:r>
            <a:r>
              <a:rPr lang="fr-FR" sz="1600" b="1" i="0" dirty="0">
                <a:effectLst/>
                <a:latin typeface="Söhne"/>
              </a:rPr>
              <a:t>first </a:t>
            </a:r>
            <a:r>
              <a:rPr lang="fr-FR" sz="1600" b="1" i="0" dirty="0" err="1">
                <a:effectLst/>
                <a:latin typeface="Söhne"/>
              </a:rPr>
              <a:t>responders</a:t>
            </a:r>
            <a:r>
              <a:rPr lang="fr-FR" sz="1600" b="0" i="0" dirty="0">
                <a:effectLst/>
                <a:latin typeface="Söhne"/>
              </a:rPr>
              <a:t>, </a:t>
            </a:r>
            <a:r>
              <a:rPr lang="fr-FR" sz="1600" b="0" i="0" dirty="0" err="1">
                <a:effectLst/>
                <a:latin typeface="Söhne"/>
              </a:rPr>
              <a:t>utilizing</a:t>
            </a:r>
            <a:r>
              <a:rPr lang="fr-FR" sz="1600" b="0" i="0" dirty="0">
                <a:effectLst/>
                <a:latin typeface="Söhne"/>
              </a:rPr>
              <a:t> </a:t>
            </a:r>
            <a:r>
              <a:rPr lang="fr-FR" sz="1600" b="1" i="0" dirty="0">
                <a:effectLst/>
                <a:latin typeface="Söhne"/>
              </a:rPr>
              <a:t>pets as </a:t>
            </a:r>
            <a:r>
              <a:rPr lang="fr-FR" sz="1600" b="1" i="0" dirty="0" err="1">
                <a:effectLst/>
                <a:latin typeface="Söhne"/>
              </a:rPr>
              <a:t>vectors</a:t>
            </a:r>
            <a:r>
              <a:rPr lang="fr-FR" sz="1600" b="0" i="0" dirty="0">
                <a:effectLst/>
                <a:latin typeface="Söhne"/>
              </a:rPr>
              <a:t> for the </a:t>
            </a:r>
            <a:r>
              <a:rPr lang="fr-FR" sz="1600" b="0" i="0" dirty="0" err="1">
                <a:effectLst/>
                <a:latin typeface="Söhne"/>
              </a:rPr>
              <a:t>disease</a:t>
            </a:r>
            <a:r>
              <a:rPr lang="fr-FR" sz="1600" b="0" i="0" dirty="0"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600" b="1" i="0" dirty="0" err="1">
                <a:effectLst/>
                <a:latin typeface="Söhne"/>
              </a:rPr>
              <a:t>Teleportation</a:t>
            </a:r>
            <a:r>
              <a:rPr lang="fr-FR" sz="1600" b="0" i="0" dirty="0">
                <a:effectLst/>
                <a:latin typeface="Söhne"/>
              </a:rPr>
              <a:t> </a:t>
            </a:r>
            <a:r>
              <a:rPr lang="fr-FR" sz="1600" b="0" i="0" dirty="0" err="1">
                <a:effectLst/>
                <a:latin typeface="Söhne"/>
              </a:rPr>
              <a:t>aids</a:t>
            </a:r>
            <a:r>
              <a:rPr lang="fr-FR" sz="1600" b="0" i="0" dirty="0">
                <a:effectLst/>
                <a:latin typeface="Söhne"/>
              </a:rPr>
              <a:t> the spread over long distances.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600" b="0" i="0" dirty="0" err="1">
                <a:effectLst/>
                <a:latin typeface="Söhne"/>
              </a:rPr>
              <a:t>Some</a:t>
            </a:r>
            <a:r>
              <a:rPr lang="fr-FR" sz="1600" b="0" i="0" dirty="0">
                <a:effectLst/>
                <a:latin typeface="Söhne"/>
              </a:rPr>
              <a:t> </a:t>
            </a:r>
            <a:r>
              <a:rPr lang="fr-FR" sz="1600" b="0" i="0" dirty="0" err="1">
                <a:effectLst/>
                <a:latin typeface="Söhne"/>
              </a:rPr>
              <a:t>players</a:t>
            </a:r>
            <a:r>
              <a:rPr lang="fr-FR" sz="1600" b="0" i="0" dirty="0">
                <a:effectLst/>
                <a:latin typeface="Söhne"/>
              </a:rPr>
              <a:t> </a:t>
            </a:r>
            <a:r>
              <a:rPr lang="fr-FR" sz="1600" b="1" i="0" dirty="0" err="1">
                <a:effectLst/>
                <a:latin typeface="Söhne"/>
              </a:rPr>
              <a:t>avoid</a:t>
            </a:r>
            <a:r>
              <a:rPr lang="fr-FR" sz="1600" b="1" i="0" dirty="0">
                <a:effectLst/>
                <a:latin typeface="Söhne"/>
              </a:rPr>
              <a:t> </a:t>
            </a:r>
            <a:r>
              <a:rPr lang="fr-FR" sz="1600" b="1" i="0" dirty="0" err="1">
                <a:effectLst/>
                <a:latin typeface="Söhne"/>
              </a:rPr>
              <a:t>urban</a:t>
            </a:r>
            <a:r>
              <a:rPr lang="fr-FR" sz="1600" b="1" i="0" dirty="0">
                <a:effectLst/>
                <a:latin typeface="Söhne"/>
              </a:rPr>
              <a:t> areas or </a:t>
            </a:r>
            <a:r>
              <a:rPr lang="fr-FR" sz="1600" b="1" i="0" dirty="0" err="1">
                <a:effectLst/>
                <a:latin typeface="Söhne"/>
              </a:rPr>
              <a:t>leave</a:t>
            </a:r>
            <a:r>
              <a:rPr lang="fr-FR" sz="1600" b="1" i="0" dirty="0">
                <a:effectLst/>
                <a:latin typeface="Söhne"/>
              </a:rPr>
              <a:t> the </a:t>
            </a:r>
            <a:r>
              <a:rPr lang="fr-FR" sz="1600" b="1" i="0" dirty="0" err="1">
                <a:effectLst/>
                <a:latin typeface="Söhne"/>
              </a:rPr>
              <a:t>game</a:t>
            </a:r>
            <a:r>
              <a:rPr lang="fr-FR" sz="1600" b="0" i="0" dirty="0"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600" b="1" i="0" dirty="0" err="1">
                <a:effectLst/>
                <a:latin typeface="Söhne"/>
              </a:rPr>
              <a:t>NPCs</a:t>
            </a:r>
            <a:r>
              <a:rPr lang="fr-FR" sz="1600" b="1" i="0" dirty="0">
                <a:effectLst/>
                <a:latin typeface="Söhne"/>
              </a:rPr>
              <a:t> </a:t>
            </a:r>
            <a:r>
              <a:rPr lang="fr-FR" sz="1600" b="1" i="0" dirty="0" err="1">
                <a:effectLst/>
                <a:latin typeface="Söhne"/>
              </a:rPr>
              <a:t>act</a:t>
            </a:r>
            <a:r>
              <a:rPr lang="fr-FR" sz="1600" b="1" i="0" dirty="0">
                <a:effectLst/>
                <a:latin typeface="Söhne"/>
              </a:rPr>
              <a:t> as </a:t>
            </a:r>
            <a:r>
              <a:rPr lang="fr-FR" sz="1600" b="1" i="0" dirty="0" err="1">
                <a:effectLst/>
                <a:latin typeface="Söhne"/>
              </a:rPr>
              <a:t>asymptomatic</a:t>
            </a:r>
            <a:r>
              <a:rPr lang="fr-FR" sz="1600" b="1" i="0" dirty="0">
                <a:effectLst/>
                <a:latin typeface="Söhne"/>
              </a:rPr>
              <a:t> carriers</a:t>
            </a:r>
            <a:r>
              <a:rPr lang="fr-FR" sz="1600" b="0" i="0" dirty="0">
                <a:effectLst/>
                <a:latin typeface="Söhne"/>
              </a:rPr>
              <a:t>, </a:t>
            </a:r>
            <a:r>
              <a:rPr lang="fr-FR" sz="1600" b="0" i="0" dirty="0" err="1">
                <a:effectLst/>
                <a:latin typeface="Söhne"/>
              </a:rPr>
              <a:t>complicating</a:t>
            </a:r>
            <a:r>
              <a:rPr lang="fr-FR" sz="1600" b="0" i="0" dirty="0">
                <a:effectLst/>
                <a:latin typeface="Söhne"/>
              </a:rPr>
              <a:t> </a:t>
            </a:r>
            <a:r>
              <a:rPr lang="fr-FR" sz="1600" b="0" i="0" dirty="0" err="1">
                <a:effectLst/>
                <a:latin typeface="Söhne"/>
              </a:rPr>
              <a:t>containment</a:t>
            </a:r>
            <a:r>
              <a:rPr lang="fr-FR" sz="1600" b="0" i="0" dirty="0">
                <a:effectLst/>
                <a:latin typeface="Söhne"/>
              </a:rPr>
              <a:t> efforts.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600" b="0" i="0" dirty="0">
                <a:effectLst/>
                <a:latin typeface="Söhne"/>
              </a:rPr>
              <a:t>Player </a:t>
            </a:r>
            <a:r>
              <a:rPr lang="fr-FR" sz="1600" b="0" i="0" dirty="0" err="1">
                <a:effectLst/>
                <a:latin typeface="Söhne"/>
              </a:rPr>
              <a:t>emotional</a:t>
            </a:r>
            <a:r>
              <a:rPr lang="fr-FR" sz="1600" b="0" i="0" dirty="0">
                <a:effectLst/>
                <a:latin typeface="Söhne"/>
              </a:rPr>
              <a:t> </a:t>
            </a:r>
            <a:r>
              <a:rPr lang="fr-FR" sz="1600" b="0" i="0" dirty="0" err="1">
                <a:effectLst/>
                <a:latin typeface="Söhne"/>
              </a:rPr>
              <a:t>investment</a:t>
            </a:r>
            <a:r>
              <a:rPr lang="fr-FR" sz="1600" b="0" i="0" dirty="0">
                <a:effectLst/>
                <a:latin typeface="Söhne"/>
              </a:rPr>
              <a:t> in the </a:t>
            </a:r>
            <a:r>
              <a:rPr lang="fr-FR" sz="1600" b="0" i="0" dirty="0" err="1">
                <a:effectLst/>
                <a:latin typeface="Söhne"/>
              </a:rPr>
              <a:t>game</a:t>
            </a:r>
            <a:r>
              <a:rPr lang="fr-FR" sz="1600" b="0" i="0" dirty="0">
                <a:effectLst/>
                <a:latin typeface="Söhne"/>
              </a:rPr>
              <a:t> leads </a:t>
            </a:r>
            <a:r>
              <a:rPr lang="fr-FR" sz="1600" b="1" i="0" dirty="0">
                <a:effectLst/>
                <a:latin typeface="Söhne"/>
              </a:rPr>
              <a:t>to </a:t>
            </a:r>
            <a:r>
              <a:rPr lang="fr-FR" sz="1600" b="1" i="0" dirty="0" err="1">
                <a:effectLst/>
                <a:latin typeface="Söhne"/>
              </a:rPr>
              <a:t>resistance</a:t>
            </a:r>
            <a:r>
              <a:rPr lang="fr-FR" sz="1600" b="1" i="0" dirty="0">
                <a:effectLst/>
                <a:latin typeface="Söhne"/>
              </a:rPr>
              <a:t> </a:t>
            </a:r>
            <a:r>
              <a:rPr lang="fr-FR" sz="1600" b="1" i="0" dirty="0" err="1">
                <a:effectLst/>
                <a:latin typeface="Söhne"/>
              </a:rPr>
              <a:t>against</a:t>
            </a:r>
            <a:r>
              <a:rPr lang="fr-FR" sz="1600" b="1" i="0" dirty="0">
                <a:effectLst/>
                <a:latin typeface="Söhne"/>
              </a:rPr>
              <a:t> </a:t>
            </a:r>
            <a:r>
              <a:rPr lang="fr-FR" sz="1600" b="1" i="0" dirty="0" err="1">
                <a:effectLst/>
                <a:latin typeface="Söhne"/>
              </a:rPr>
              <a:t>quarantine</a:t>
            </a:r>
            <a:r>
              <a:rPr lang="fr-FR" sz="1600" b="1" i="0" dirty="0">
                <a:effectLst/>
                <a:latin typeface="Söhne"/>
              </a:rPr>
              <a:t> </a:t>
            </a:r>
            <a:r>
              <a:rPr lang="fr-FR" sz="1600" b="1" i="0" dirty="0" err="1">
                <a:effectLst/>
                <a:latin typeface="Söhne"/>
              </a:rPr>
              <a:t>measures</a:t>
            </a:r>
            <a:r>
              <a:rPr lang="fr-FR" sz="1600" b="1" i="0" dirty="0">
                <a:effectLst/>
                <a:latin typeface="Söhne"/>
              </a:rPr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B06411-EE63-D346-9F05-B1E2F7CB3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5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900F60-7C0D-8B48-910B-EB4B5D45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Quick </a:t>
            </a:r>
            <a:r>
              <a:rPr lang="fr-FR" dirty="0" err="1"/>
              <a:t>Overview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57A539-4F20-7D43-80B8-894CF79A0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Player Responses and Disease Characteristics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7FC86D4-A778-A26E-2CD9-4141A1506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27" y="4573309"/>
            <a:ext cx="483113" cy="48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7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CCFCB2-3C7D-2F47-B231-5C5C3AFBF3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sz="1600" b="1" dirty="0" err="1"/>
              <a:t>Effect</a:t>
            </a:r>
            <a:r>
              <a:rPr lang="fr-FR" sz="1600" dirty="0"/>
              <a:t>: </a:t>
            </a:r>
            <a:r>
              <a:rPr lang="fr-FR" sz="1600" dirty="0" err="1"/>
              <a:t>Inflicts</a:t>
            </a:r>
            <a:r>
              <a:rPr lang="fr-FR" sz="1600" dirty="0"/>
              <a:t> </a:t>
            </a:r>
            <a:r>
              <a:rPr lang="fr-FR" sz="1600" b="1" dirty="0">
                <a:solidFill>
                  <a:srgbClr val="C00000"/>
                </a:solidFill>
              </a:rPr>
              <a:t>263 to 337 </a:t>
            </a:r>
            <a:r>
              <a:rPr lang="fr-FR" sz="1600" dirty="0"/>
              <a:t>damage </a:t>
            </a:r>
            <a:r>
              <a:rPr lang="fr-FR" sz="1600" dirty="0" err="1"/>
              <a:t>every</a:t>
            </a:r>
            <a:r>
              <a:rPr lang="fr-FR" sz="1600" dirty="0"/>
              <a:t> 2 seconds and spreads to </a:t>
            </a:r>
            <a:r>
              <a:rPr lang="fr-FR" sz="1600" dirty="0" err="1"/>
              <a:t>nearby</a:t>
            </a:r>
            <a:r>
              <a:rPr lang="fr-FR" sz="1600" dirty="0"/>
              <a:t> allies.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600" b="1" dirty="0"/>
              <a:t>Duration</a:t>
            </a:r>
            <a:r>
              <a:rPr lang="fr-FR" sz="1600" dirty="0"/>
              <a:t>: 4 seconds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600" b="1" dirty="0"/>
              <a:t>Range</a:t>
            </a:r>
            <a:r>
              <a:rPr lang="fr-FR" sz="1600" dirty="0"/>
              <a:t>: 100 yards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600" b="1" dirty="0" err="1"/>
              <a:t>Schools</a:t>
            </a:r>
            <a:r>
              <a:rPr lang="fr-FR" sz="1600" dirty="0"/>
              <a:t>: Physical damage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600" b="1" dirty="0" err="1"/>
              <a:t>Cooldown</a:t>
            </a:r>
            <a:r>
              <a:rPr lang="fr-FR" sz="1600" dirty="0"/>
              <a:t>: None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600" b="1" dirty="0" err="1"/>
              <a:t>Periodic</a:t>
            </a:r>
            <a:r>
              <a:rPr lang="fr-FR" sz="1600" dirty="0"/>
              <a:t> </a:t>
            </a:r>
            <a:r>
              <a:rPr lang="fr-FR" sz="1600" b="1" dirty="0"/>
              <a:t>trigger</a:t>
            </a:r>
            <a:r>
              <a:rPr lang="fr-FR" sz="1600" dirty="0"/>
              <a:t>: </a:t>
            </a:r>
            <a:r>
              <a:rPr lang="fr-FR" sz="1600" dirty="0" err="1"/>
              <a:t>Every</a:t>
            </a:r>
            <a:r>
              <a:rPr lang="fr-FR" sz="1600" dirty="0"/>
              <a:t> 2 seconds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600" b="1" dirty="0"/>
              <a:t>Classes</a:t>
            </a:r>
            <a:r>
              <a:rPr lang="fr-FR" sz="1600" dirty="0"/>
              <a:t> </a:t>
            </a:r>
            <a:r>
              <a:rPr lang="fr-FR" sz="1600" b="1" dirty="0" err="1"/>
              <a:t>affected</a:t>
            </a:r>
            <a:r>
              <a:rPr lang="fr-FR" sz="1600" dirty="0"/>
              <a:t>: </a:t>
            </a:r>
            <a:r>
              <a:rPr lang="fr-FR" sz="1600" b="1" dirty="0">
                <a:solidFill>
                  <a:srgbClr val="C00000"/>
                </a:solidFill>
              </a:rPr>
              <a:t>Not </a:t>
            </a:r>
            <a:r>
              <a:rPr lang="fr-FR" sz="1600" b="1" dirty="0" err="1">
                <a:solidFill>
                  <a:srgbClr val="C00000"/>
                </a:solidFill>
              </a:rPr>
              <a:t>specified</a:t>
            </a:r>
            <a:endParaRPr lang="fr-FR" sz="1600" b="1" i="0" dirty="0">
              <a:solidFill>
                <a:srgbClr val="C00000"/>
              </a:solidFill>
              <a:effectLst/>
              <a:latin typeface="Söhn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B06411-EE63-D346-9F05-B1E2F7CB3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6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900F60-7C0D-8B48-910B-EB4B5D459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513" y="238410"/>
            <a:ext cx="6634132" cy="610390"/>
          </a:xfrm>
        </p:spPr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Spell</a:t>
            </a:r>
            <a:r>
              <a:rPr lang="fr-FR" dirty="0"/>
              <a:t>: </a:t>
            </a:r>
            <a:r>
              <a:rPr lang="fr-FR" dirty="0" err="1"/>
              <a:t>Corrupted</a:t>
            </a:r>
            <a:r>
              <a:rPr lang="fr-FR" dirty="0"/>
              <a:t> Blood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57A539-4F20-7D43-80B8-894CF79A0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Main Characteristics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7FC86D4-A778-A26E-2CD9-4141A1506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27" y="4573309"/>
            <a:ext cx="483113" cy="483113"/>
          </a:xfrm>
          <a:prstGeom prst="rect">
            <a:avLst/>
          </a:prstGeom>
        </p:spPr>
      </p:pic>
      <p:pic>
        <p:nvPicPr>
          <p:cNvPr id="7" name="Image 6" descr="Une image contenant plante à tartes, rouge, légume&#10;&#10;Description générée automatiquement">
            <a:extLst>
              <a:ext uri="{FF2B5EF4-FFF2-40B4-BE49-F238E27FC236}">
                <a16:creationId xmlns:a16="http://schemas.microsoft.com/office/drawing/2014/main" id="{2FC22AB7-3172-1F14-A7C6-EBACE4919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13" y="61400"/>
            <a:ext cx="8001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361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B06411-EE63-D346-9F05-B1E2F7CB3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7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900F60-7C0D-8B48-910B-EB4B5D45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on the </a:t>
            </a:r>
            <a:r>
              <a:rPr lang="fr-FR" dirty="0" err="1"/>
              <a:t>plague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57A539-4F20-7D43-80B8-894CF79A0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Evolution of </a:t>
            </a:r>
            <a:r>
              <a:rPr lang="fr-FR" dirty="0" err="1"/>
              <a:t>Healths</a:t>
            </a:r>
            <a:r>
              <a:rPr lang="fr-FR" dirty="0"/>
              <a:t> Points for </a:t>
            </a:r>
            <a:r>
              <a:rPr lang="fr-FR" dirty="0" err="1"/>
              <a:t>each</a:t>
            </a:r>
            <a:r>
              <a:rPr lang="fr-FR" dirty="0"/>
              <a:t> class</a:t>
            </a:r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7FC86D4-A778-A26E-2CD9-4141A1506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27" y="4573309"/>
            <a:ext cx="483113" cy="483113"/>
          </a:xfrm>
          <a:prstGeom prst="rect">
            <a:avLst/>
          </a:prstGeom>
        </p:spPr>
      </p:pic>
      <p:pic>
        <p:nvPicPr>
          <p:cNvPr id="7" name="Image 6" descr="Une image contenant texte, capture d’écran, ligne, Tracé&#10;&#10;Description générée automatiquement">
            <a:extLst>
              <a:ext uri="{FF2B5EF4-FFF2-40B4-BE49-F238E27FC236}">
                <a16:creationId xmlns:a16="http://schemas.microsoft.com/office/drawing/2014/main" id="{A24D7216-276D-A9EA-45FA-989B72CA7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66" y="1200695"/>
            <a:ext cx="5351596" cy="300974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D4E89F6-5E0D-05D4-8003-CEC822AF2D4C}"/>
              </a:ext>
            </a:extLst>
          </p:cNvPr>
          <p:cNvSpPr txBox="1"/>
          <p:nvPr/>
        </p:nvSpPr>
        <p:spPr>
          <a:xfrm>
            <a:off x="1177978" y="418873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i="1" dirty="0"/>
              <a:t>HP </a:t>
            </a:r>
            <a:r>
              <a:rPr lang="fr-FR" sz="1400" i="1" dirty="0" err="1"/>
              <a:t>ranging</a:t>
            </a:r>
            <a:r>
              <a:rPr lang="fr-FR" sz="1400" i="1" dirty="0"/>
              <a:t> </a:t>
            </a:r>
            <a:r>
              <a:rPr lang="fr-FR" sz="1400" i="1" dirty="0" err="1"/>
              <a:t>from</a:t>
            </a:r>
            <a:r>
              <a:rPr lang="fr-FR" sz="1400" i="1" dirty="0"/>
              <a:t> an </a:t>
            </a:r>
            <a:r>
              <a:rPr lang="fr-FR" sz="1400" i="1" dirty="0" err="1"/>
              <a:t>average</a:t>
            </a:r>
            <a:r>
              <a:rPr lang="fr-FR" sz="1400" i="1" dirty="0"/>
              <a:t> of 80 HP to 9000 HP.</a:t>
            </a:r>
          </a:p>
        </p:txBody>
      </p:sp>
    </p:spTree>
    <p:extLst>
      <p:ext uri="{BB962C8B-B14F-4D97-AF65-F5344CB8AC3E}">
        <p14:creationId xmlns:p14="http://schemas.microsoft.com/office/powerpoint/2010/main" val="3355531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B06411-EE63-D346-9F05-B1E2F7CB3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8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900F60-7C0D-8B48-910B-EB4B5D45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on the </a:t>
            </a:r>
            <a:r>
              <a:rPr lang="fr-FR" dirty="0" err="1"/>
              <a:t>plague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57A539-4F20-7D43-80B8-894CF79A0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Evolution of Damage </a:t>
            </a:r>
            <a:r>
              <a:rPr lang="fr-FR" dirty="0" err="1"/>
              <a:t>taken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class</a:t>
            </a:r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7FC86D4-A778-A26E-2CD9-4141A1506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27" y="4573309"/>
            <a:ext cx="483113" cy="483113"/>
          </a:xfrm>
          <a:prstGeom prst="rect">
            <a:avLst/>
          </a:prstGeom>
        </p:spPr>
      </p:pic>
      <p:pic>
        <p:nvPicPr>
          <p:cNvPr id="6" name="Image 5" descr="Une image contenant texte, capture d’écran, Tracé, ligne&#10;&#10;Description générée automatiquement">
            <a:extLst>
              <a:ext uri="{FF2B5EF4-FFF2-40B4-BE49-F238E27FC236}">
                <a16:creationId xmlns:a16="http://schemas.microsoft.com/office/drawing/2014/main" id="{76BB2947-AB76-5CC1-8F21-F7D5C4941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45" y="1338037"/>
            <a:ext cx="5526496" cy="296996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66FFFD6-5C73-7B83-7BAA-8097653B0AFA}"/>
              </a:ext>
            </a:extLst>
          </p:cNvPr>
          <p:cNvSpPr txBox="1"/>
          <p:nvPr/>
        </p:nvSpPr>
        <p:spPr>
          <a:xfrm>
            <a:off x="5767265" y="1433831"/>
            <a:ext cx="2991034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>
                <a:solidFill>
                  <a:srgbClr val="C00000"/>
                </a:solidFill>
              </a:rPr>
              <a:t>Survival </a:t>
            </a:r>
            <a:r>
              <a:rPr lang="fr-FR" sz="1200" b="1" dirty="0" err="1">
                <a:solidFill>
                  <a:srgbClr val="C00000"/>
                </a:solidFill>
              </a:rPr>
              <a:t>threshold</a:t>
            </a:r>
            <a:r>
              <a:rPr lang="fr-FR" sz="1200" b="1" dirty="0">
                <a:solidFill>
                  <a:srgbClr val="C00000"/>
                </a:solidFill>
              </a:rPr>
              <a:t> </a:t>
            </a:r>
            <a:r>
              <a:rPr lang="fr-FR" sz="1200" b="1" dirty="0" err="1">
                <a:solidFill>
                  <a:srgbClr val="C00000"/>
                </a:solidFill>
              </a:rPr>
              <a:t>levels</a:t>
            </a:r>
            <a:r>
              <a:rPr lang="fr-FR" sz="1200" b="1" dirty="0">
                <a:solidFill>
                  <a:srgbClr val="C00000"/>
                </a:solidFill>
              </a:rPr>
              <a:t> </a:t>
            </a:r>
            <a:r>
              <a:rPr lang="fr-FR" sz="1200" b="1" dirty="0" err="1">
                <a:solidFill>
                  <a:srgbClr val="C00000"/>
                </a:solidFill>
              </a:rPr>
              <a:t>with</a:t>
            </a:r>
            <a:r>
              <a:rPr lang="fr-FR" sz="1200" b="1" dirty="0">
                <a:solidFill>
                  <a:srgbClr val="C00000"/>
                </a:solidFill>
              </a:rPr>
              <a:t> </a:t>
            </a:r>
            <a:r>
              <a:rPr lang="fr-FR" sz="1200" b="1" dirty="0" err="1">
                <a:solidFill>
                  <a:srgbClr val="C00000"/>
                </a:solidFill>
              </a:rPr>
              <a:t>equipments</a:t>
            </a:r>
            <a:r>
              <a:rPr lang="fr-FR" sz="1200" dirty="0"/>
              <a:t>:</a:t>
            </a:r>
          </a:p>
          <a:p>
            <a:endParaRPr lang="fr-FR" sz="1200" dirty="0"/>
          </a:p>
          <a:p>
            <a:r>
              <a:rPr lang="fr-FR" sz="1200" b="1" dirty="0"/>
              <a:t>Warrior</a:t>
            </a:r>
            <a:r>
              <a:rPr lang="fr-FR" sz="1200" dirty="0"/>
              <a:t>: </a:t>
            </a:r>
            <a:r>
              <a:rPr lang="fr-FR" sz="1200" dirty="0" err="1"/>
              <a:t>Level</a:t>
            </a:r>
            <a:r>
              <a:rPr lang="fr-FR" sz="1200" dirty="0"/>
              <a:t> 19</a:t>
            </a:r>
          </a:p>
          <a:p>
            <a:r>
              <a:rPr lang="fr-FR" sz="1200" b="1" dirty="0"/>
              <a:t>Paladin</a:t>
            </a:r>
            <a:r>
              <a:rPr lang="fr-FR" sz="1200" dirty="0"/>
              <a:t>: </a:t>
            </a:r>
            <a:r>
              <a:rPr lang="fr-FR" sz="1200" dirty="0" err="1"/>
              <a:t>Level</a:t>
            </a:r>
            <a:r>
              <a:rPr lang="fr-FR" sz="1200" dirty="0"/>
              <a:t> 20</a:t>
            </a:r>
          </a:p>
          <a:p>
            <a:r>
              <a:rPr lang="fr-FR" sz="1200" b="1" dirty="0"/>
              <a:t>Hunter</a:t>
            </a:r>
            <a:r>
              <a:rPr lang="fr-FR" sz="1200" dirty="0"/>
              <a:t>: </a:t>
            </a:r>
            <a:r>
              <a:rPr lang="fr-FR" sz="1200" dirty="0" err="1"/>
              <a:t>Level</a:t>
            </a:r>
            <a:r>
              <a:rPr lang="fr-FR" sz="1200" dirty="0"/>
              <a:t> 28</a:t>
            </a:r>
          </a:p>
          <a:p>
            <a:r>
              <a:rPr lang="fr-FR" sz="1200" b="1" dirty="0"/>
              <a:t>Rogue</a:t>
            </a:r>
            <a:r>
              <a:rPr lang="fr-FR" sz="1200" dirty="0"/>
              <a:t>: </a:t>
            </a:r>
            <a:r>
              <a:rPr lang="fr-FR" sz="1200" dirty="0" err="1"/>
              <a:t>Level</a:t>
            </a:r>
            <a:r>
              <a:rPr lang="fr-FR" sz="1200" dirty="0"/>
              <a:t> 34</a:t>
            </a:r>
          </a:p>
          <a:p>
            <a:r>
              <a:rPr lang="fr-FR" sz="1200" b="1" dirty="0"/>
              <a:t>Priest</a:t>
            </a:r>
            <a:r>
              <a:rPr lang="fr-FR" sz="1200" dirty="0"/>
              <a:t>: </a:t>
            </a:r>
            <a:r>
              <a:rPr lang="fr-FR" sz="1200" dirty="0" err="1"/>
              <a:t>Level</a:t>
            </a:r>
            <a:r>
              <a:rPr lang="fr-FR" sz="1200" dirty="0"/>
              <a:t> 38</a:t>
            </a:r>
          </a:p>
          <a:p>
            <a:r>
              <a:rPr lang="fr-FR" sz="1200" b="1" dirty="0" err="1"/>
              <a:t>Warlock</a:t>
            </a:r>
            <a:r>
              <a:rPr lang="fr-FR" sz="1200" dirty="0"/>
              <a:t>: </a:t>
            </a:r>
            <a:r>
              <a:rPr lang="fr-FR" sz="1200" dirty="0" err="1"/>
              <a:t>Level</a:t>
            </a:r>
            <a:r>
              <a:rPr lang="fr-FR" sz="1200" dirty="0"/>
              <a:t> 40</a:t>
            </a:r>
          </a:p>
          <a:p>
            <a:r>
              <a:rPr lang="fr-FR" sz="1200" b="1" dirty="0"/>
              <a:t>Mage</a:t>
            </a:r>
            <a:r>
              <a:rPr lang="fr-FR" sz="1200" dirty="0"/>
              <a:t>: </a:t>
            </a:r>
            <a:r>
              <a:rPr lang="fr-FR" sz="1200" dirty="0" err="1"/>
              <a:t>Level</a:t>
            </a:r>
            <a:r>
              <a:rPr lang="fr-FR" sz="1200" dirty="0"/>
              <a:t> 40</a:t>
            </a:r>
          </a:p>
          <a:p>
            <a:r>
              <a:rPr lang="fr-FR" sz="1200" b="1" dirty="0"/>
              <a:t>Shaman</a:t>
            </a:r>
            <a:r>
              <a:rPr lang="fr-FR" sz="1200" dirty="0"/>
              <a:t>: </a:t>
            </a:r>
            <a:r>
              <a:rPr lang="fr-FR" sz="1200" dirty="0" err="1"/>
              <a:t>Level</a:t>
            </a:r>
            <a:r>
              <a:rPr lang="fr-FR" sz="1200" dirty="0"/>
              <a:t> 21</a:t>
            </a:r>
          </a:p>
          <a:p>
            <a:r>
              <a:rPr lang="fr-FR" sz="1200" b="1" dirty="0" err="1"/>
              <a:t>Druid</a:t>
            </a:r>
            <a:r>
              <a:rPr lang="fr-FR" sz="1200" dirty="0"/>
              <a:t>: </a:t>
            </a:r>
            <a:r>
              <a:rPr lang="fr-FR" sz="1200" dirty="0" err="1"/>
              <a:t>Level</a:t>
            </a:r>
            <a:r>
              <a:rPr lang="fr-FR" sz="1200" dirty="0"/>
              <a:t> 23</a:t>
            </a:r>
          </a:p>
          <a:p>
            <a:endParaRPr lang="fr-FR" sz="1200" dirty="0"/>
          </a:p>
          <a:p>
            <a:r>
              <a:rPr lang="fr-FR" sz="1200" b="1" dirty="0" err="1"/>
              <a:t>Average</a:t>
            </a:r>
            <a:r>
              <a:rPr lang="fr-FR" sz="1200" b="1" dirty="0"/>
              <a:t> </a:t>
            </a:r>
            <a:r>
              <a:rPr lang="fr-FR" sz="1200" b="1" dirty="0" err="1"/>
              <a:t>level</a:t>
            </a:r>
            <a:r>
              <a:rPr lang="fr-FR" sz="1200" b="1" dirty="0"/>
              <a:t> = 30.22</a:t>
            </a:r>
          </a:p>
        </p:txBody>
      </p:sp>
    </p:spTree>
    <p:extLst>
      <p:ext uri="{BB962C8B-B14F-4D97-AF65-F5344CB8AC3E}">
        <p14:creationId xmlns:p14="http://schemas.microsoft.com/office/powerpoint/2010/main" val="1834899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B06411-EE63-D346-9F05-B1E2F7CB3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9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900F60-7C0D-8B48-910B-EB4B5D45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Quick </a:t>
            </a:r>
            <a:r>
              <a:rPr lang="fr-FR" dirty="0" err="1"/>
              <a:t>Overview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57A539-4F20-7D43-80B8-894CF79A0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Approximation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7FC86D4-A778-A26E-2CD9-4141A1506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27" y="4573309"/>
            <a:ext cx="483113" cy="483113"/>
          </a:xfrm>
          <a:prstGeom prst="rect">
            <a:avLst/>
          </a:prstGeom>
        </p:spPr>
      </p:pic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3732790C-F45E-0D3B-36E8-F9518D79B3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" name="Image 9" descr="Une image contenant texte, capture d’écran, Site web, Publicité en ligne&#10;&#10;Description générée automatiquement">
            <a:extLst>
              <a:ext uri="{FF2B5EF4-FFF2-40B4-BE49-F238E27FC236}">
                <a16:creationId xmlns:a16="http://schemas.microsoft.com/office/drawing/2014/main" id="{863CC987-5F4A-72A2-C2B6-C9135E51B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8054939" cy="519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335572"/>
      </p:ext>
    </p:extLst>
  </p:cSld>
  <p:clrMapOvr>
    <a:masterClrMapping/>
  </p:clrMapOvr>
</p:sld>
</file>

<file path=ppt/theme/theme1.xml><?xml version="1.0" encoding="utf-8"?>
<a:theme xmlns:a="http://schemas.openxmlformats.org/drawingml/2006/main" name="Theme 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-DCI-113_Branded_PPT_Template_B_Final_FullScreen" id="{42F2A728-38A7-F741-8697-F23A46403293}" vid="{291ADA43-C1E7-0449-827C-A2959B3E2C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16-DCI-113_Branded_PPT_Template_B_Final_FullScreen</Template>
  <TotalTime>10495</TotalTime>
  <Words>1627</Words>
  <Application>Microsoft Macintosh PowerPoint</Application>
  <PresentationFormat>Affichage à l'écran (16:9)</PresentationFormat>
  <Paragraphs>294</Paragraphs>
  <Slides>32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43" baseType="lpstr">
      <vt:lpstr>AppleSystemUIFont</vt:lpstr>
      <vt:lpstr>Arial</vt:lpstr>
      <vt:lpstr>Calibri</vt:lpstr>
      <vt:lpstr>Courier New</vt:lpstr>
      <vt:lpstr>LucidaGrande</vt:lpstr>
      <vt:lpstr>Roboto</vt:lpstr>
      <vt:lpstr>Söhne</vt:lpstr>
      <vt:lpstr>Symbol</vt:lpstr>
      <vt:lpstr>Times New Roman</vt:lpstr>
      <vt:lpstr>Wingdings</vt:lpstr>
      <vt:lpstr>Theme 1</vt:lpstr>
      <vt:lpstr>Présentation PowerPoint</vt:lpstr>
      <vt:lpstr>Introduction</vt:lpstr>
      <vt:lpstr>Quick Overview </vt:lpstr>
      <vt:lpstr>Quick Overview </vt:lpstr>
      <vt:lpstr>Quick Overview </vt:lpstr>
      <vt:lpstr>The Spell: Corrupted Blood</vt:lpstr>
      <vt:lpstr>Data on the plague</vt:lpstr>
      <vt:lpstr>Data on the plague</vt:lpstr>
      <vt:lpstr>Quick Overview </vt:lpstr>
      <vt:lpstr>Geneticals Algorithms (GA) Application</vt:lpstr>
      <vt:lpstr>GENETICALS ALGORITHMS APPLICATION</vt:lpstr>
      <vt:lpstr>GENETICALS ALGORITHMS APPLICATION</vt:lpstr>
      <vt:lpstr>GENETICALS ALGORITHMS APPLICATION</vt:lpstr>
      <vt:lpstr>GENETICALS ALGORITHMS APPLICATION</vt:lpstr>
      <vt:lpstr>GENETICALS ALGORITHMS APPLICATION</vt:lpstr>
      <vt:lpstr>GENETICALS ALGORITHMS APPLICATION</vt:lpstr>
      <vt:lpstr>Présentation PowerPoint</vt:lpstr>
      <vt:lpstr>Présentation PowerPoint</vt:lpstr>
      <vt:lpstr>Particle Swarm Optimization (PSO) Algorithm Application</vt:lpstr>
      <vt:lpstr>PSO Algorithm Application</vt:lpstr>
      <vt:lpstr>PSO Algorithm Application</vt:lpstr>
      <vt:lpstr>PSO Algorithm Application</vt:lpstr>
      <vt:lpstr>PSO Algorithm Application</vt:lpstr>
      <vt:lpstr>PSO Algorithm Application</vt:lpstr>
      <vt:lpstr>PSO Algorithm Application</vt:lpstr>
      <vt:lpstr>PSO Algorithm Application</vt:lpstr>
      <vt:lpstr>PSO Algorithm Application</vt:lpstr>
      <vt:lpstr>PSO Algorithm Application</vt:lpstr>
      <vt:lpstr>PSO Algorithm Application</vt:lpstr>
      <vt:lpstr>PSO Algorithm Application</vt:lpstr>
      <vt:lpstr>Conclusion</vt:lpstr>
      <vt:lpstr>GA vs PSO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Adrien Christiaen</cp:lastModifiedBy>
  <cp:revision>70</cp:revision>
  <dcterms:created xsi:type="dcterms:W3CDTF">2016-10-24T19:40:55Z</dcterms:created>
  <dcterms:modified xsi:type="dcterms:W3CDTF">2024-05-21T08:39:36Z</dcterms:modified>
</cp:coreProperties>
</file>